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7" r:id="rId2"/>
  </p:sldMasterIdLst>
  <p:notesMasterIdLst>
    <p:notesMasterId r:id="rId49"/>
  </p:notesMasterIdLst>
  <p:sldIdLst>
    <p:sldId id="259" r:id="rId3"/>
    <p:sldId id="1665" r:id="rId4"/>
    <p:sldId id="10228" r:id="rId5"/>
    <p:sldId id="849" r:id="rId6"/>
    <p:sldId id="1537" r:id="rId7"/>
    <p:sldId id="1474" r:id="rId8"/>
    <p:sldId id="2261" r:id="rId9"/>
    <p:sldId id="1666" r:id="rId10"/>
    <p:sldId id="2255" r:id="rId11"/>
    <p:sldId id="626" r:id="rId12"/>
    <p:sldId id="1222" r:id="rId13"/>
    <p:sldId id="1667" r:id="rId14"/>
    <p:sldId id="2204" r:id="rId15"/>
    <p:sldId id="10186" r:id="rId16"/>
    <p:sldId id="2206" r:id="rId17"/>
    <p:sldId id="2207" r:id="rId18"/>
    <p:sldId id="2285" r:id="rId19"/>
    <p:sldId id="10225" r:id="rId20"/>
    <p:sldId id="10204" r:id="rId21"/>
    <p:sldId id="10226" r:id="rId22"/>
    <p:sldId id="10205" r:id="rId23"/>
    <p:sldId id="2262" r:id="rId24"/>
    <p:sldId id="2263" r:id="rId25"/>
    <p:sldId id="2264" r:id="rId26"/>
    <p:sldId id="2269" r:id="rId27"/>
    <p:sldId id="2270" r:id="rId28"/>
    <p:sldId id="2271" r:id="rId29"/>
    <p:sldId id="2265" r:id="rId30"/>
    <p:sldId id="2266" r:id="rId31"/>
    <p:sldId id="2272" r:id="rId32"/>
    <p:sldId id="10229" r:id="rId33"/>
    <p:sldId id="2273" r:id="rId34"/>
    <p:sldId id="2274" r:id="rId35"/>
    <p:sldId id="2276" r:id="rId36"/>
    <p:sldId id="2267" r:id="rId37"/>
    <p:sldId id="2277" r:id="rId38"/>
    <p:sldId id="2275" r:id="rId39"/>
    <p:sldId id="2278" r:id="rId40"/>
    <p:sldId id="2279" r:id="rId41"/>
    <p:sldId id="2280" r:id="rId42"/>
    <p:sldId id="2281" r:id="rId43"/>
    <p:sldId id="2282" r:id="rId44"/>
    <p:sldId id="2268" r:id="rId45"/>
    <p:sldId id="2283" r:id="rId46"/>
    <p:sldId id="2284" r:id="rId47"/>
    <p:sldId id="10227"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耀宇" initials="张耀宇" lastIdx="1" clrIdx="0">
    <p:extLst>
      <p:ext uri="{19B8F6BF-5375-455C-9EA6-DF929625EA0E}">
        <p15:presenceInfo xmlns:p15="http://schemas.microsoft.com/office/powerpoint/2012/main" userId="S::zhyy.sjtu@365.sjtu.edu.cn::7d0604ab-6da0-40cc-8c81-0c2338f7f20b" providerId="AD"/>
      </p:ext>
    </p:extLst>
  </p:cmAuthor>
  <p:cmAuthor id="2" name="zhiqin xu" initials="zx" lastIdx="1" clrIdx="1">
    <p:extLst>
      <p:ext uri="{19B8F6BF-5375-455C-9EA6-DF929625EA0E}">
        <p15:presenceInfo xmlns:p15="http://schemas.microsoft.com/office/powerpoint/2012/main" userId="5f8d2dde702fd7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79" autoAdjust="0"/>
    <p:restoredTop sz="88597" autoAdjust="0"/>
  </p:normalViewPr>
  <p:slideViewPr>
    <p:cSldViewPr snapToGrid="0">
      <p:cViewPr>
        <p:scale>
          <a:sx n="75" d="100"/>
          <a:sy n="75" d="100"/>
        </p:scale>
        <p:origin x="1616" y="268"/>
      </p:cViewPr>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9CCD4-B0A0-4411-AF27-E52F275BA53D}" type="datetimeFigureOut">
              <a:rPr lang="zh-CN" altLang="en-US" smtClean="0"/>
              <a:t>2023/11/13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FB6C25-FFE4-4126-ADF1-3137FE8DB2D2}" type="slidenum">
              <a:rPr lang="zh-CN" altLang="en-US" smtClean="0"/>
              <a:t>‹#›</a:t>
            </a:fld>
            <a:endParaRPr lang="zh-CN" altLang="en-US"/>
          </a:p>
        </p:txBody>
      </p:sp>
    </p:spTree>
    <p:extLst>
      <p:ext uri="{BB962C8B-B14F-4D97-AF65-F5344CB8AC3E}">
        <p14:creationId xmlns:p14="http://schemas.microsoft.com/office/powerpoint/2010/main" val="230031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180122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91617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912571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下面，我们来解释隐式正则化的概念。在传统的优化中，很多时候满足损失函数最小的解有很多，许多研究工作会根据问题的特点添加正则化条件来确定解，比如对于稀疏问题，可以加</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，对于能量最小化问题可以添加</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。正则化条件不仅帮我们选择到唯一的解，重要的是它提供了一种可解释性，它决定了模型在何种问题可以有好的泛化性。</a:t>
            </a:r>
          </a:p>
          <a:p>
            <a:r>
              <a:rPr lang="zh-CN" altLang="zh-CN" sz="1800" dirty="0">
                <a:effectLst/>
                <a:ea typeface="等线" panose="02010600030101010101" pitchFamily="2" charset="-122"/>
                <a:cs typeface="Times New Roman" panose="02020603050405020304" pitchFamily="18" charset="0"/>
              </a:rPr>
              <a:t>而在神经网络中，我们是通过选择初始化、损失函数的类型以及不同优化方法带来的训练动力学，最终从所有可行解中选择一个解。如果这些选择可以等价成一个损失函数加上正则化，那我们就可以通过这个正则化条件来理解神经网络在什么问题有好的泛化性，在什么问题有局限性。这个正则化由于不是显示地在训练过程中添加的，因此，也被称为隐式正则化。</a:t>
            </a:r>
            <a:endParaRPr lang="zh-CN" altLang="en-US" dirty="0"/>
          </a:p>
        </p:txBody>
      </p:sp>
      <p:sp>
        <p:nvSpPr>
          <p:cNvPr id="4" name="灯片编号占位符 3"/>
          <p:cNvSpPr>
            <a:spLocks noGrp="1"/>
          </p:cNvSpPr>
          <p:nvPr>
            <p:ph type="sldNum" sz="quarter" idx="5"/>
          </p:nvPr>
        </p:nvSpPr>
        <p:spPr/>
        <p:txBody>
          <a:bodyPr/>
          <a:lstStyle/>
          <a:p>
            <a:fld id="{B33B8F23-8142-4ACB-BD67-B58DC4CB01CF}" type="slidenum">
              <a:rPr lang="zh-CN" altLang="en-US" smtClean="0"/>
              <a:t>10</a:t>
            </a:fld>
            <a:endParaRPr lang="zh-CN" altLang="en-US"/>
          </a:p>
        </p:txBody>
      </p:sp>
    </p:spTree>
    <p:extLst>
      <p:ext uri="{BB962C8B-B14F-4D97-AF65-F5344CB8AC3E}">
        <p14:creationId xmlns:p14="http://schemas.microsoft.com/office/powerpoint/2010/main" val="2317714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259767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URWPalladioL-Roma"/>
              </a:rPr>
              <a:t>we use ResNet-20 [39] to compare the loss landscape flatness w/o dropout layers. For experiments with dropout layers, we add dropout layers after the convolutional layers, the dropout rates of dropout</a:t>
            </a:r>
          </a:p>
          <a:p>
            <a:pPr algn="l"/>
            <a:r>
              <a:rPr lang="en-US" altLang="zh-CN" sz="1800" b="0" i="0" u="none" strike="noStrike" baseline="0" dirty="0">
                <a:latin typeface="URWPalladioL-Roma"/>
              </a:rPr>
              <a:t>layers are </a:t>
            </a:r>
            <a:r>
              <a:rPr lang="en-US" altLang="zh-CN" sz="1800" b="0" i="0" u="none" strike="noStrike" baseline="0" dirty="0">
                <a:latin typeface="CMR10"/>
              </a:rPr>
              <a:t>0</a:t>
            </a:r>
            <a:r>
              <a:rPr lang="en-US" altLang="zh-CN" sz="1800" b="0" i="1" u="none" strike="noStrike" baseline="0" dirty="0">
                <a:latin typeface="CMMI10"/>
              </a:rPr>
              <a:t>.</a:t>
            </a:r>
            <a:r>
              <a:rPr lang="en-US" altLang="zh-CN" sz="1800" b="0" i="0" u="none" strike="noStrike" baseline="0" dirty="0">
                <a:latin typeface="CMR10"/>
              </a:rPr>
              <a:t>8</a:t>
            </a:r>
            <a:r>
              <a:rPr lang="en-US" altLang="zh-CN" sz="1800" b="0" i="0" u="none" strike="noStrike" baseline="0" dirty="0">
                <a:latin typeface="URWPalladioL-Roma"/>
              </a:rPr>
              <a:t>.</a:t>
            </a:r>
          </a:p>
          <a:p>
            <a:pPr algn="l"/>
            <a:r>
              <a:rPr lang="en-US" altLang="zh-CN" sz="1800" b="0" i="0" u="none" strike="noStrike" baseline="0" dirty="0">
                <a:latin typeface="URWPalladioL-Roma"/>
              </a:rPr>
              <a:t>Transformer: e apply dropout to the output of each sub-layer, before it is added to the sub-layer input and normalized.</a:t>
            </a:r>
            <a:endParaRPr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22</a:t>
            </a:fld>
            <a:endParaRPr lang="zh-CN" altLang="en-US"/>
          </a:p>
        </p:txBody>
      </p:sp>
    </p:spTree>
    <p:extLst>
      <p:ext uri="{BB962C8B-B14F-4D97-AF65-F5344CB8AC3E}">
        <p14:creationId xmlns:p14="http://schemas.microsoft.com/office/powerpoint/2010/main" val="2764519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NimbusSanL-Regu"/>
              </a:rPr>
              <a:t>Two-layer </a:t>
            </a:r>
            <a:r>
              <a:rPr lang="en-US" altLang="zh-CN" sz="1800" b="0" i="0" u="none" strike="noStrike" baseline="0" dirty="0" err="1">
                <a:latin typeface="NimbusSanL-Regu"/>
              </a:rPr>
              <a:t>ReLU</a:t>
            </a:r>
            <a:r>
              <a:rPr lang="en-US" altLang="zh-CN" sz="1800" b="0" i="0" u="none" strike="noStrike" baseline="0" dirty="0">
                <a:latin typeface="NimbusSanL-Regu"/>
              </a:rPr>
              <a:t> NNs trained with and without dropout. The</a:t>
            </a:r>
          </a:p>
          <a:p>
            <a:pPr algn="l"/>
            <a:r>
              <a:rPr lang="en-US" altLang="zh-CN" sz="1800" b="0" i="0" u="none" strike="noStrike" baseline="0" dirty="0">
                <a:latin typeface="NimbusSanL-Regu"/>
              </a:rPr>
              <a:t>width of the hidden layers is </a:t>
            </a:r>
            <a:r>
              <a:rPr lang="en-US" altLang="zh-CN" sz="1800" b="0" i="0" u="none" strike="noStrike" baseline="0" dirty="0">
                <a:latin typeface="CMR8"/>
              </a:rPr>
              <a:t>1000</a:t>
            </a:r>
            <a:r>
              <a:rPr lang="en-US" altLang="zh-CN" sz="1800" b="0" i="0" u="none" strike="noStrike" baseline="0" dirty="0">
                <a:latin typeface="NimbusSanL-Regu"/>
              </a:rPr>
              <a:t>, and the learning rate for different</a:t>
            </a:r>
          </a:p>
          <a:p>
            <a:pPr algn="l"/>
            <a:r>
              <a:rPr lang="en-US" altLang="zh-CN" sz="1800" b="0" i="0" u="none" strike="noStrike" baseline="0" dirty="0">
                <a:latin typeface="NimbusSanL-Regu"/>
              </a:rPr>
              <a:t>experiments is </a:t>
            </a:r>
            <a:r>
              <a:rPr lang="en-US" altLang="zh-CN" sz="1800" b="0" i="0" u="none" strike="noStrike" baseline="0" dirty="0">
                <a:latin typeface="CMR8"/>
              </a:rPr>
              <a:t>1 </a:t>
            </a:r>
            <a:r>
              <a:rPr lang="en-US" altLang="zh-CN" sz="1800" b="0" i="1" u="none" strike="noStrike" baseline="0" dirty="0">
                <a:latin typeface="CMSY8"/>
              </a:rPr>
              <a:t>× </a:t>
            </a:r>
            <a:r>
              <a:rPr lang="en-US" altLang="zh-CN" sz="1800" b="0" i="0" u="none" strike="noStrike" baseline="0" dirty="0">
                <a:latin typeface="CMR8"/>
              </a:rPr>
              <a:t>10</a:t>
            </a:r>
            <a:r>
              <a:rPr lang="en-US" altLang="zh-CN" sz="1800" b="0" i="1" u="none" strike="noStrike" baseline="0" dirty="0">
                <a:latin typeface="CMSY6"/>
              </a:rPr>
              <a:t>−</a:t>
            </a:r>
            <a:r>
              <a:rPr lang="en-US" altLang="zh-CN" sz="1800" b="0" i="0" u="none" strike="noStrike" baseline="0" dirty="0">
                <a:latin typeface="CMR6"/>
              </a:rPr>
              <a:t>3</a:t>
            </a:r>
            <a:r>
              <a:rPr lang="en-US" altLang="zh-CN" sz="1800" b="0" i="0" u="none" strike="noStrike" baseline="0" dirty="0">
                <a:latin typeface="NimbusSanL-Regu"/>
              </a:rPr>
              <a:t>. (a) The output of NNs with or without dropout.</a:t>
            </a:r>
          </a:p>
          <a:p>
            <a:pPr algn="l"/>
            <a:r>
              <a:rPr lang="en-US" altLang="zh-CN" sz="1800" b="0" i="0" u="none" strike="noStrike" baseline="0" dirty="0">
                <a:latin typeface="NimbusSanL-Regu"/>
              </a:rPr>
              <a:t>(b) The loss value obtained by perturbing the network with or without</a:t>
            </a:r>
          </a:p>
          <a:p>
            <a:pPr algn="l"/>
            <a:r>
              <a:rPr lang="en-US" altLang="zh-CN" sz="1800" b="0" i="0" u="none" strike="noStrike" baseline="0" dirty="0">
                <a:latin typeface="NimbusSanL-Regu"/>
              </a:rPr>
              <a:t>dropout in a given random direction, alpha is the step size moving in this</a:t>
            </a:r>
          </a:p>
          <a:p>
            <a:pPr algn="l"/>
            <a:r>
              <a:rPr lang="en-US" altLang="zh-CN" sz="1800" b="0" i="0" u="none" strike="noStrike" baseline="0" dirty="0">
                <a:latin typeface="NimbusSanL-Regu"/>
              </a:rPr>
              <a:t>direction.</a:t>
            </a:r>
            <a:endParaRPr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23</a:t>
            </a:fld>
            <a:endParaRPr lang="zh-CN" altLang="en-US"/>
          </a:p>
        </p:txBody>
      </p:sp>
    </p:spTree>
    <p:extLst>
      <p:ext uri="{BB962C8B-B14F-4D97-AF65-F5344CB8AC3E}">
        <p14:creationId xmlns:p14="http://schemas.microsoft.com/office/powerpoint/2010/main" val="35276187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1" indent="0">
              <a:buNone/>
              <a:defRPr sz="2667">
                <a:solidFill>
                  <a:schemeClr val="tx1">
                    <a:tint val="75000"/>
                  </a:schemeClr>
                </a:solidFill>
              </a:defRPr>
            </a:lvl2pPr>
            <a:lvl3pPr marL="1219203" indent="0">
              <a:buNone/>
              <a:defRPr sz="2400">
                <a:solidFill>
                  <a:schemeClr val="tx1">
                    <a:tint val="75000"/>
                  </a:schemeClr>
                </a:solidFill>
              </a:defRPr>
            </a:lvl3pPr>
            <a:lvl4pPr marL="1828804" indent="0">
              <a:buNone/>
              <a:defRPr sz="2134">
                <a:solidFill>
                  <a:schemeClr val="tx1">
                    <a:tint val="75000"/>
                  </a:schemeClr>
                </a:solidFill>
              </a:defRPr>
            </a:lvl4pPr>
            <a:lvl5pPr marL="2438404" indent="0">
              <a:buNone/>
              <a:defRPr sz="2134">
                <a:solidFill>
                  <a:schemeClr val="tx1">
                    <a:tint val="75000"/>
                  </a:schemeClr>
                </a:solidFill>
              </a:defRPr>
            </a:lvl5pPr>
            <a:lvl6pPr marL="3048006" indent="0">
              <a:buNone/>
              <a:defRPr sz="2134">
                <a:solidFill>
                  <a:schemeClr val="tx1">
                    <a:tint val="75000"/>
                  </a:schemeClr>
                </a:solidFill>
              </a:defRPr>
            </a:lvl6pPr>
            <a:lvl7pPr marL="3657607" indent="0">
              <a:buNone/>
              <a:defRPr sz="2134">
                <a:solidFill>
                  <a:schemeClr val="tx1">
                    <a:tint val="75000"/>
                  </a:schemeClr>
                </a:solidFill>
              </a:defRPr>
            </a:lvl7pPr>
            <a:lvl8pPr marL="4267207" indent="0">
              <a:buNone/>
              <a:defRPr sz="2134">
                <a:solidFill>
                  <a:schemeClr val="tx1">
                    <a:tint val="75000"/>
                  </a:schemeClr>
                </a:solidFill>
              </a:defRPr>
            </a:lvl8pPr>
            <a:lvl9pPr marL="4876809" indent="0">
              <a:buNone/>
              <a:defRPr sz="2134">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pPr/>
              <a:t>2023/11/13</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spTree>
    <p:extLst>
      <p:ext uri="{BB962C8B-B14F-4D97-AF65-F5344CB8AC3E}">
        <p14:creationId xmlns:p14="http://schemas.microsoft.com/office/powerpoint/2010/main" val="3752325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785521"/>
      </p:ext>
    </p:extLst>
  </p:cSld>
  <p:clrMapOvr>
    <a:masterClrMapping/>
  </p:clrMapOvr>
  <p:extLst>
    <p:ext uri="{DCECCB84-F9BA-43D5-87BE-67443E8EF086}">
      <p15:sldGuideLst xmlns:p15="http://schemas.microsoft.com/office/powerpoint/2012/main">
        <p15:guide id="1" pos="6614">
          <p15:clr>
            <a:srgbClr val="FBAE40"/>
          </p15:clr>
        </p15:guide>
        <p15:guide id="2" pos="24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extLst>
      <p:ext uri="{BB962C8B-B14F-4D97-AF65-F5344CB8AC3E}">
        <p14:creationId xmlns:p14="http://schemas.microsoft.com/office/powerpoint/2010/main" val="2502877601"/>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extLst>
      <p:ext uri="{BB962C8B-B14F-4D97-AF65-F5344CB8AC3E}">
        <p14:creationId xmlns:p14="http://schemas.microsoft.com/office/powerpoint/2010/main" val="1544638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649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87218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extLst>
      <p:ext uri="{BB962C8B-B14F-4D97-AF65-F5344CB8AC3E}">
        <p14:creationId xmlns:p14="http://schemas.microsoft.com/office/powerpoint/2010/main" val="3237163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3456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5240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20735751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extLst>
      <p:ext uri="{BB962C8B-B14F-4D97-AF65-F5344CB8AC3E}">
        <p14:creationId xmlns:p14="http://schemas.microsoft.com/office/powerpoint/2010/main" val="3867338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pPr/>
              <a:t>2023/11/13</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34117" y="5941837"/>
            <a:ext cx="2723765" cy="720001"/>
          </a:xfrm>
          <a:prstGeom prst="rect">
            <a:avLst/>
          </a:prstGeom>
        </p:spPr>
      </p:pic>
    </p:spTree>
    <p:extLst>
      <p:ext uri="{BB962C8B-B14F-4D97-AF65-F5344CB8AC3E}">
        <p14:creationId xmlns:p14="http://schemas.microsoft.com/office/powerpoint/2010/main" val="2351779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1160194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7749051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extLst>
      <p:ext uri="{BB962C8B-B14F-4D97-AF65-F5344CB8AC3E}">
        <p14:creationId xmlns:p14="http://schemas.microsoft.com/office/powerpoint/2010/main" val="15189232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extLst>
      <p:ext uri="{BB962C8B-B14F-4D97-AF65-F5344CB8AC3E}">
        <p14:creationId xmlns:p14="http://schemas.microsoft.com/office/powerpoint/2010/main" val="29388890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extLst>
      <p:ext uri="{BB962C8B-B14F-4D97-AF65-F5344CB8AC3E}">
        <p14:creationId xmlns:p14="http://schemas.microsoft.com/office/powerpoint/2010/main" val="14527387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23112844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extLst>
      <p:ext uri="{BB962C8B-B14F-4D97-AF65-F5344CB8AC3E}">
        <p14:creationId xmlns:p14="http://schemas.microsoft.com/office/powerpoint/2010/main" val="31744406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extLst>
      <p:ext uri="{BB962C8B-B14F-4D97-AF65-F5344CB8AC3E}">
        <p14:creationId xmlns:p14="http://schemas.microsoft.com/office/powerpoint/2010/main" val="2439938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002" y="2699982"/>
            <a:ext cx="3626453" cy="960898"/>
          </a:xfrm>
          <a:prstGeom prst="rect">
            <a:avLst/>
          </a:prstGeom>
        </p:spPr>
      </p:pic>
    </p:spTree>
    <p:extLst>
      <p:ext uri="{BB962C8B-B14F-4D97-AF65-F5344CB8AC3E}">
        <p14:creationId xmlns:p14="http://schemas.microsoft.com/office/powerpoint/2010/main" val="2899618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097071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451893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657470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4227434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55058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329082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4" cstate="print"/>
          <a:srcRect r="1346"/>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3">
                <a:solidFill>
                  <a:schemeClr val="bg1"/>
                </a:solidFill>
              </a:defRPr>
            </a:lvl1pPr>
          </a:lstStyle>
          <a:p>
            <a:fld id="{66E0AC87-F9B6-4F7A-AB3A-6863E2A5800B}" type="slidenum">
              <a:rPr lang="zh-CN" altLang="en-US" smtClean="0"/>
              <a:pPr/>
              <a:t>‹#›</a:t>
            </a:fld>
            <a:endParaRPr lang="zh-CN" altLang="en-US"/>
          </a:p>
        </p:txBody>
      </p:sp>
      <p:pic>
        <p:nvPicPr>
          <p:cNvPr id="12" name="图片 1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008524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81372" indent="-381372" algn="just" defTabSz="1219203" rtl="0" eaLnBrk="1" latinLnBrk="0" hangingPunct="1">
        <a:lnSpc>
          <a:spcPct val="120000"/>
        </a:lnSpc>
        <a:spcBef>
          <a:spcPts val="0"/>
        </a:spcBef>
        <a:spcAft>
          <a:spcPts val="635"/>
        </a:spcAft>
        <a:buSzPct val="80000"/>
        <a:buFontTx/>
        <a:buBlip>
          <a:blip r:embed="rId16"/>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1" indent="-304800" algn="just" defTabSz="1219203" rtl="0" eaLnBrk="1" latinLnBrk="0" hangingPunct="1">
        <a:lnSpc>
          <a:spcPct val="120000"/>
        </a:lnSpc>
        <a:spcBef>
          <a:spcPts val="0"/>
        </a:spcBef>
        <a:spcAft>
          <a:spcPts val="635"/>
        </a:spcAft>
        <a:buSzPct val="70000"/>
        <a:buFontTx/>
        <a:buBlip>
          <a:blip r:embed="rId16"/>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3" indent="-304800" algn="just" defTabSz="1219203" rtl="0" eaLnBrk="1" latinLnBrk="0" hangingPunct="1">
        <a:lnSpc>
          <a:spcPct val="120000"/>
        </a:lnSpc>
        <a:spcBef>
          <a:spcPts val="0"/>
        </a:spcBef>
        <a:spcAft>
          <a:spcPts val="635"/>
        </a:spcAft>
        <a:buSzPct val="60000"/>
        <a:buFontTx/>
        <a:buBlip>
          <a:blip r:embed="rId16"/>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4"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4pPr>
      <a:lvl5pPr marL="2743205"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5pPr>
      <a:lvl6pPr marL="33528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09"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3" rtl="0" eaLnBrk="1" latinLnBrk="0" hangingPunct="1">
        <a:defRPr sz="2400" kern="1200">
          <a:solidFill>
            <a:schemeClr val="tx1"/>
          </a:solidFill>
          <a:latin typeface="+mn-lt"/>
          <a:ea typeface="+mn-ea"/>
          <a:cs typeface="+mn-cs"/>
        </a:defRPr>
      </a:lvl1pPr>
      <a:lvl2pPr marL="609601" algn="l" defTabSz="1219203" rtl="0" eaLnBrk="1" latinLnBrk="0" hangingPunct="1">
        <a:defRPr sz="2400" kern="1200">
          <a:solidFill>
            <a:schemeClr val="tx1"/>
          </a:solidFill>
          <a:latin typeface="+mn-lt"/>
          <a:ea typeface="+mn-ea"/>
          <a:cs typeface="+mn-cs"/>
        </a:defRPr>
      </a:lvl2pPr>
      <a:lvl3pPr marL="1219203" algn="l" defTabSz="1219203" rtl="0" eaLnBrk="1" latinLnBrk="0" hangingPunct="1">
        <a:defRPr sz="2400" kern="1200">
          <a:solidFill>
            <a:schemeClr val="tx1"/>
          </a:solidFill>
          <a:latin typeface="+mn-lt"/>
          <a:ea typeface="+mn-ea"/>
          <a:cs typeface="+mn-cs"/>
        </a:defRPr>
      </a:lvl3pPr>
      <a:lvl4pPr marL="1828804" algn="l" defTabSz="1219203" rtl="0" eaLnBrk="1" latinLnBrk="0" hangingPunct="1">
        <a:defRPr sz="2400" kern="1200">
          <a:solidFill>
            <a:schemeClr val="tx1"/>
          </a:solidFill>
          <a:latin typeface="+mn-lt"/>
          <a:ea typeface="+mn-ea"/>
          <a:cs typeface="+mn-cs"/>
        </a:defRPr>
      </a:lvl4pPr>
      <a:lvl5pPr marL="2438404" algn="l" defTabSz="1219203" rtl="0" eaLnBrk="1" latinLnBrk="0" hangingPunct="1">
        <a:defRPr sz="2400" kern="1200">
          <a:solidFill>
            <a:schemeClr val="tx1"/>
          </a:solidFill>
          <a:latin typeface="+mn-lt"/>
          <a:ea typeface="+mn-ea"/>
          <a:cs typeface="+mn-cs"/>
        </a:defRPr>
      </a:lvl5pPr>
      <a:lvl6pPr marL="3048006" algn="l" defTabSz="1219203" rtl="0" eaLnBrk="1" latinLnBrk="0" hangingPunct="1">
        <a:defRPr sz="2400" kern="1200">
          <a:solidFill>
            <a:schemeClr val="tx1"/>
          </a:solidFill>
          <a:latin typeface="+mn-lt"/>
          <a:ea typeface="+mn-ea"/>
          <a:cs typeface="+mn-cs"/>
        </a:defRPr>
      </a:lvl6pPr>
      <a:lvl7pPr marL="3657607" algn="l" defTabSz="1219203" rtl="0" eaLnBrk="1" latinLnBrk="0" hangingPunct="1">
        <a:defRPr sz="2400" kern="1200">
          <a:solidFill>
            <a:schemeClr val="tx1"/>
          </a:solidFill>
          <a:latin typeface="+mn-lt"/>
          <a:ea typeface="+mn-ea"/>
          <a:cs typeface="+mn-cs"/>
        </a:defRPr>
      </a:lvl7pPr>
      <a:lvl8pPr marL="4267207" algn="l" defTabSz="1219203" rtl="0" eaLnBrk="1" latinLnBrk="0" hangingPunct="1">
        <a:defRPr sz="2400" kern="1200">
          <a:solidFill>
            <a:schemeClr val="tx1"/>
          </a:solidFill>
          <a:latin typeface="+mn-lt"/>
          <a:ea typeface="+mn-ea"/>
          <a:cs typeface="+mn-cs"/>
        </a:defRPr>
      </a:lvl8pPr>
      <a:lvl9pPr marL="4876809" algn="l" defTabSz="121920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90">
          <p15:clr>
            <a:srgbClr val="F26B43"/>
          </p15:clr>
        </p15:guide>
        <p15:guide id="2" orient="horz" pos="1929">
          <p15:clr>
            <a:srgbClr val="F26B43"/>
          </p15:clr>
        </p15:guide>
        <p15:guide id="3" orient="horz" pos="673">
          <p15:clr>
            <a:srgbClr val="F26B43"/>
          </p15:clr>
        </p15:guide>
        <p15:guide id="4" orient="horz" pos="552">
          <p15:clr>
            <a:srgbClr val="F26B43"/>
          </p15:clr>
        </p15:guide>
        <p15:guide id="5" pos="3429">
          <p15:clr>
            <a:srgbClr val="F26B43"/>
          </p15:clr>
        </p15:guide>
        <p15:guide id="6" pos="188">
          <p15:clr>
            <a:srgbClr val="F26B43"/>
          </p15:clr>
        </p15:guide>
        <p15:guide id="7" pos="6669">
          <p15:clr>
            <a:srgbClr val="F26B43"/>
          </p15:clr>
        </p15:guide>
        <p15:guide id="8" orient="horz" pos="35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59887884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1130.png"/><Relationship Id="rId3" Type="http://schemas.openxmlformats.org/officeDocument/2006/relationships/image" Target="../media/image32.png"/><Relationship Id="rId7" Type="http://schemas.openxmlformats.org/officeDocument/2006/relationships/image" Target="../media/image112.pn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1110.png"/><Relationship Id="rId5" Type="http://schemas.openxmlformats.org/officeDocument/2006/relationships/image" Target="../media/image110.png"/><Relationship Id="rId4" Type="http://schemas.openxmlformats.org/officeDocument/2006/relationships/image" Target="../media/image1090.png"/><Relationship Id="rId9" Type="http://schemas.openxmlformats.org/officeDocument/2006/relationships/image" Target="../media/image1141.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0.png"/><Relationship Id="rId1" Type="http://schemas.openxmlformats.org/officeDocument/2006/relationships/slideLayout" Target="../slideLayouts/slideLayout5.xml"/><Relationship Id="rId6" Type="http://schemas.openxmlformats.org/officeDocument/2006/relationships/image" Target="../media/image460.png"/><Relationship Id="rId5" Type="http://schemas.openxmlformats.org/officeDocument/2006/relationships/image" Target="../media/image55.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0.png"/><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43.png"/><Relationship Id="rId7" Type="http://schemas.openxmlformats.org/officeDocument/2006/relationships/image" Target="../media/image580.png"/><Relationship Id="rId2" Type="http://schemas.openxmlformats.org/officeDocument/2006/relationships/image" Target="../media/image531.png"/><Relationship Id="rId1" Type="http://schemas.openxmlformats.org/officeDocument/2006/relationships/slideLayout" Target="../slideLayouts/slideLayout5.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50.png"/></Relationships>
</file>

<file path=ppt/slides/_rels/slide3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60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5.png"/><Relationship Id="rId2"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en-US" altLang="zh-CN" dirty="0"/>
              <a:t>Dropout</a:t>
            </a:r>
            <a:r>
              <a:rPr lang="zh-CN" altLang="en-US" dirty="0"/>
              <a:t>的隐式正则化</a:t>
            </a:r>
          </a:p>
        </p:txBody>
      </p:sp>
      <p:sp>
        <p:nvSpPr>
          <p:cNvPr id="3" name="内容占位符 2"/>
          <p:cNvSpPr>
            <a:spLocks noGrp="1"/>
          </p:cNvSpPr>
          <p:nvPr>
            <p:ph sz="quarter" idx="10"/>
          </p:nvPr>
        </p:nvSpPr>
        <p:spPr/>
        <p:txBody>
          <a:bodyPr/>
          <a:lstStyle/>
          <a:p>
            <a:fld id="{045CE301-1C36-4793-AA14-14B8D1577BED}" type="datetime2">
              <a:rPr lang="zh-CN" altLang="en-US" smtClean="0"/>
              <a:t>2023年11月13日</a:t>
            </a:fld>
            <a:endParaRPr lang="zh-CN" altLang="en-US" dirty="0"/>
          </a:p>
        </p:txBody>
      </p:sp>
      <p:sp>
        <p:nvSpPr>
          <p:cNvPr id="10" name="文本占位符 9"/>
          <p:cNvSpPr>
            <a:spLocks noGrp="1"/>
          </p:cNvSpPr>
          <p:nvPr>
            <p:ph type="body" sz="quarter" idx="11"/>
          </p:nvPr>
        </p:nvSpPr>
        <p:spPr/>
        <p:txBody>
          <a:bodyPr/>
          <a:lstStyle/>
          <a:p>
            <a:r>
              <a:rPr lang="zh-CN" altLang="en-US" dirty="0"/>
              <a:t>许志钦</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
            <a:extLst>
              <a:ext uri="{FF2B5EF4-FFF2-40B4-BE49-F238E27FC236}">
                <a16:creationId xmlns:a16="http://schemas.microsoft.com/office/drawing/2014/main" id="{0EA8A2A0-2725-44EF-8E53-A4D48D453057}"/>
              </a:ext>
            </a:extLst>
          </p:cNvPr>
          <p:cNvSpPr>
            <a:spLocks noChangeArrowheads="1"/>
          </p:cNvSpPr>
          <p:nvPr/>
        </p:nvSpPr>
        <p:spPr bwMode="auto">
          <a:xfrm>
            <a:off x="78323" y="71839"/>
            <a:ext cx="116719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3200" b="1" dirty="0">
                <a:solidFill>
                  <a:srgbClr val="002060"/>
                </a:solidFill>
                <a:latin typeface="微软雅黑" panose="020B0503020204020204" pitchFamily="34" charset="-122"/>
                <a:ea typeface="微软雅黑" panose="020B0503020204020204" pitchFamily="34" charset="-122"/>
              </a:rPr>
              <a:t>Implicit regularization helps understanding algorithms </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D833F101-36F1-45D7-B2E7-DA1ABBD5869F}"/>
              </a:ext>
            </a:extLst>
          </p:cNvPr>
          <p:cNvGrpSpPr/>
          <p:nvPr/>
        </p:nvGrpSpPr>
        <p:grpSpPr>
          <a:xfrm>
            <a:off x="7229488" y="1371868"/>
            <a:ext cx="2778156" cy="1950610"/>
            <a:chOff x="6020156" y="2338709"/>
            <a:chExt cx="1987133" cy="1447209"/>
          </a:xfrm>
        </p:grpSpPr>
        <p:sp>
          <p:nvSpPr>
            <p:cNvPr id="10" name="Rectangle 9">
              <a:extLst>
                <a:ext uri="{FF2B5EF4-FFF2-40B4-BE49-F238E27FC236}">
                  <a16:creationId xmlns:a16="http://schemas.microsoft.com/office/drawing/2014/main" id="{A6D587F7-550C-4E13-BE25-82261FB6125F}"/>
                </a:ext>
              </a:extLst>
            </p:cNvPr>
            <p:cNvSpPr/>
            <p:nvPr/>
          </p:nvSpPr>
          <p:spPr>
            <a:xfrm>
              <a:off x="6020156" y="2338709"/>
              <a:ext cx="1987133" cy="144720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微软雅黑" panose="020B0503020204020204" pitchFamily="34" charset="-122"/>
              </a:endParaRPr>
            </a:p>
          </p:txBody>
        </p:sp>
        <p:sp>
          <p:nvSpPr>
            <p:cNvPr id="11" name="Oval 11">
              <a:extLst>
                <a:ext uri="{FF2B5EF4-FFF2-40B4-BE49-F238E27FC236}">
                  <a16:creationId xmlns:a16="http://schemas.microsoft.com/office/drawing/2014/main" id="{A5E7542B-5A57-4A15-8930-9CA78EFAA489}"/>
                </a:ext>
              </a:extLst>
            </p:cNvPr>
            <p:cNvSpPr/>
            <p:nvPr/>
          </p:nvSpPr>
          <p:spPr>
            <a:xfrm>
              <a:off x="7636805" y="2812667"/>
              <a:ext cx="151719" cy="160971"/>
            </a:xfrm>
            <a:prstGeom prst="ellipse">
              <a:avLst/>
            </a:prstGeom>
            <a:solidFill>
              <a:srgbClr val="0000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defRPr/>
              </a:pPr>
              <a:endParaRPr lang="en-US" sz="2000" b="1" dirty="0">
                <a:solidFill>
                  <a:prstClr val="white"/>
                </a:solidFill>
                <a:latin typeface="微软雅黑" panose="020B0503020204020204" pitchFamily="34" charset="-122"/>
              </a:endParaRPr>
            </a:p>
          </p:txBody>
        </p:sp>
        <p:cxnSp>
          <p:nvCxnSpPr>
            <p:cNvPr id="12" name="Connector: Curved 13">
              <a:extLst>
                <a:ext uri="{FF2B5EF4-FFF2-40B4-BE49-F238E27FC236}">
                  <a16:creationId xmlns:a16="http://schemas.microsoft.com/office/drawing/2014/main" id="{0FC32291-63C3-4314-84AA-AE5D2592F7E2}"/>
                </a:ext>
              </a:extLst>
            </p:cNvPr>
            <p:cNvCxnSpPr>
              <a:cxnSpLocks/>
            </p:cNvCxnSpPr>
            <p:nvPr/>
          </p:nvCxnSpPr>
          <p:spPr>
            <a:xfrm>
              <a:off x="6311445" y="2462100"/>
              <a:ext cx="1343796" cy="363469"/>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4">
              <a:extLst>
                <a:ext uri="{FF2B5EF4-FFF2-40B4-BE49-F238E27FC236}">
                  <a16:creationId xmlns:a16="http://schemas.microsoft.com/office/drawing/2014/main" id="{DBD1FDF5-49C6-4CBD-B89D-90E98AFC516F}"/>
                </a:ext>
              </a:extLst>
            </p:cNvPr>
            <p:cNvSpPr/>
            <p:nvPr/>
          </p:nvSpPr>
          <p:spPr>
            <a:xfrm>
              <a:off x="6195991" y="2406622"/>
              <a:ext cx="115454" cy="1108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微软雅黑" panose="020B0503020204020204" pitchFamily="34" charset="-122"/>
              </a:endParaRPr>
            </a:p>
          </p:txBody>
        </p:sp>
      </p:grpSp>
      <p:sp>
        <p:nvSpPr>
          <p:cNvPr id="14" name="TextBox 15">
            <a:extLst>
              <a:ext uri="{FF2B5EF4-FFF2-40B4-BE49-F238E27FC236}">
                <a16:creationId xmlns:a16="http://schemas.microsoft.com/office/drawing/2014/main" id="{6C3EE551-A2D1-4D08-A8C7-485E6B12B68C}"/>
              </a:ext>
            </a:extLst>
          </p:cNvPr>
          <p:cNvSpPr txBox="1"/>
          <p:nvPr/>
        </p:nvSpPr>
        <p:spPr>
          <a:xfrm>
            <a:off x="1545643" y="2227653"/>
            <a:ext cx="3560581" cy="1107996"/>
          </a:xfrm>
          <a:prstGeom prst="rect">
            <a:avLst/>
          </a:prstGeom>
          <a:noFill/>
        </p:spPr>
        <p:txBody>
          <a:bodyPr wrap="square" rtlCol="0">
            <a:spAutoFit/>
          </a:bodyPr>
          <a:lstStyle/>
          <a:p>
            <a:pPr algn="ctr" defTabSz="457200">
              <a:defRPr/>
            </a:pPr>
            <a:r>
              <a:rPr lang="en-US" sz="2200" dirty="0">
                <a:solidFill>
                  <a:prstClr val="black"/>
                </a:solidFill>
                <a:latin typeface="微软雅黑" panose="020B0503020204020204" pitchFamily="34" charset="-122"/>
              </a:rPr>
              <a:t>Loss + </a:t>
            </a:r>
            <a:r>
              <a:rPr lang="en-US" sz="2200" dirty="0">
                <a:solidFill>
                  <a:srgbClr val="FF0000"/>
                </a:solidFill>
                <a:latin typeface="微软雅黑" panose="020B0503020204020204" pitchFamily="34" charset="-122"/>
              </a:rPr>
              <a:t>L1/L2/…</a:t>
            </a:r>
          </a:p>
          <a:p>
            <a:pPr algn="ctr" defTabSz="457200">
              <a:defRPr/>
            </a:pPr>
            <a:r>
              <a:rPr lang="en-US" sz="2200" dirty="0">
                <a:solidFill>
                  <a:srgbClr val="FF0000"/>
                </a:solidFill>
                <a:latin typeface="微软雅黑" panose="020B0503020204020204" pitchFamily="34" charset="-122"/>
              </a:rPr>
              <a:t>e.g., L1: sparse</a:t>
            </a:r>
          </a:p>
          <a:p>
            <a:pPr algn="ctr" defTabSz="457200">
              <a:defRPr/>
            </a:pPr>
            <a:r>
              <a:rPr lang="en-US" sz="2200" dirty="0">
                <a:solidFill>
                  <a:srgbClr val="FF0000"/>
                </a:solidFill>
                <a:latin typeface="微软雅黑" panose="020B0503020204020204" pitchFamily="34" charset="-122"/>
              </a:rPr>
              <a:t>L2: low energy</a:t>
            </a:r>
          </a:p>
        </p:txBody>
      </p:sp>
      <mc:AlternateContent xmlns:mc="http://schemas.openxmlformats.org/markup-compatibility/2006" xmlns:a14="http://schemas.microsoft.com/office/drawing/2010/main">
        <mc:Choice Requires="a14">
          <p:sp>
            <p:nvSpPr>
              <p:cNvPr id="15" name="TextBox 16">
                <a:extLst>
                  <a:ext uri="{FF2B5EF4-FFF2-40B4-BE49-F238E27FC236}">
                    <a16:creationId xmlns:a16="http://schemas.microsoft.com/office/drawing/2014/main" id="{3044E666-F599-4224-B4B0-4EBEEC351874}"/>
                  </a:ext>
                </a:extLst>
              </p:cNvPr>
              <p:cNvSpPr txBox="1"/>
              <p:nvPr/>
            </p:nvSpPr>
            <p:spPr>
              <a:xfrm>
                <a:off x="762920" y="4527230"/>
                <a:ext cx="5675755" cy="1129092"/>
              </a:xfrm>
              <a:prstGeom prst="rect">
                <a:avLst/>
              </a:prstGeom>
              <a:noFill/>
            </p:spPr>
            <p:txBody>
              <a:bodyPr wrap="square" rtlCol="0">
                <a:spAutoFit/>
              </a:bodyPr>
              <a:lstStyle/>
              <a:p>
                <a:pPr lvl="0" algn="ctr">
                  <a:defRPr/>
                </a:pPr>
                <a:r>
                  <a:rPr lang="en-US" altLang="zh-CN" sz="2000" dirty="0">
                    <a:solidFill>
                      <a:srgbClr val="00B050"/>
                    </a:solidFill>
                    <a:latin typeface="微软雅黑" panose="020B0503020204020204" pitchFamily="34" charset="-122"/>
                    <a:ea typeface="微软雅黑" panose="020B0503020204020204" pitchFamily="34" charset="-122"/>
                  </a:rPr>
                  <a:t>initialization</a:t>
                </a:r>
                <a:r>
                  <a:rPr lang="en-US" altLang="zh-CN" sz="2000" dirty="0">
                    <a:latin typeface="微软雅黑" panose="020B0503020204020204" pitchFamily="34" charset="-122"/>
                    <a:ea typeface="微软雅黑" panose="020B0503020204020204" pitchFamily="34" charset="-122"/>
                  </a:rPr>
                  <a:t> + </a:t>
                </a:r>
                <a:r>
                  <a:rPr lang="en-US" sz="2000" dirty="0">
                    <a:solidFill>
                      <a:prstClr val="black"/>
                    </a:solidFill>
                    <a:latin typeface="微软雅黑" panose="020B0503020204020204" pitchFamily="34" charset="-122"/>
                  </a:rPr>
                  <a:t>loss + </a:t>
                </a:r>
                <a:r>
                  <a:rPr lang="en-US" sz="2000" dirty="0">
                    <a:solidFill>
                      <a:srgbClr val="FF0000"/>
                    </a:solidFill>
                    <a:latin typeface="微软雅黑" panose="020B0503020204020204" pitchFamily="34" charset="-122"/>
                  </a:rPr>
                  <a:t>optimization dynamics</a:t>
                </a:r>
              </a:p>
              <a:p>
                <a:pPr lvl="0" algn="ctr">
                  <a:defRPr/>
                </a:pPr>
                <a14:m>
                  <m:oMathPara xmlns:m="http://schemas.openxmlformats.org/officeDocument/2006/math">
                    <m:oMathParaPr>
                      <m:jc m:val="centerGroup"/>
                    </m:oMathParaPr>
                    <m:oMath xmlns:m="http://schemas.openxmlformats.org/officeDocument/2006/math">
                      <m:groupChr>
                        <m:groupChrPr>
                          <m:chr m:val="⇔"/>
                          <m:vertJc m:val="bot"/>
                          <m:ctrlPr>
                            <a:rPr lang="en-US" altLang="zh-CN" sz="2000" i="1">
                              <a:solidFill>
                                <a:srgbClr val="FF0000"/>
                              </a:solidFill>
                              <a:latin typeface="Cambria Math" panose="02040503050406030204" pitchFamily="18" charset="0"/>
                            </a:rPr>
                          </m:ctrlPr>
                        </m:groupChrPr>
                        <m:e>
                          <m:r>
                            <m:rPr>
                              <m:brk m:alnAt="2"/>
                            </m:rP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m:t>
                          </m:r>
                        </m:e>
                      </m:groupChr>
                    </m:oMath>
                  </m:oMathPara>
                </a14:m>
                <a:endParaRPr lang="en-US" sz="2000" dirty="0">
                  <a:latin typeface="微软雅黑" panose="020B0503020204020204" pitchFamily="34" charset="-122"/>
                </a:endParaRPr>
              </a:p>
              <a:p>
                <a:pPr lvl="0" algn="ctr">
                  <a:defRPr/>
                </a:pPr>
                <a:r>
                  <a:rPr lang="en-US" sz="2000" dirty="0">
                    <a:latin typeface="微软雅黑" panose="020B0503020204020204" pitchFamily="34" charset="-122"/>
                  </a:rPr>
                  <a:t>loss+</a:t>
                </a:r>
                <a:r>
                  <a:rPr lang="en-US" altLang="zh-CN" sz="2000" b="1" dirty="0">
                    <a:solidFill>
                      <a:srgbClr val="00206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regularization</a:t>
                </a:r>
                <a:endParaRPr lang="en-US" sz="2000" b="1" dirty="0">
                  <a:latin typeface="微软雅黑" panose="020B0503020204020204" pitchFamily="34" charset="-122"/>
                </a:endParaRPr>
              </a:p>
            </p:txBody>
          </p:sp>
        </mc:Choice>
        <mc:Fallback xmlns="">
          <p:sp>
            <p:nvSpPr>
              <p:cNvPr id="15" name="TextBox 16">
                <a:extLst>
                  <a:ext uri="{FF2B5EF4-FFF2-40B4-BE49-F238E27FC236}">
                    <a16:creationId xmlns:a16="http://schemas.microsoft.com/office/drawing/2014/main" id="{3044E666-F599-4224-B4B0-4EBEEC351874}"/>
                  </a:ext>
                </a:extLst>
              </p:cNvPr>
              <p:cNvSpPr txBox="1">
                <a:spLocks noRot="1" noChangeAspect="1" noMove="1" noResize="1" noEditPoints="1" noAdjustHandles="1" noChangeArrowheads="1" noChangeShapeType="1" noTextEdit="1"/>
              </p:cNvSpPr>
              <p:nvPr/>
            </p:nvSpPr>
            <p:spPr>
              <a:xfrm>
                <a:off x="762920" y="4527230"/>
                <a:ext cx="5675755" cy="1129092"/>
              </a:xfrm>
              <a:prstGeom prst="rect">
                <a:avLst/>
              </a:prstGeom>
              <a:blipFill>
                <a:blip r:embed="rId3"/>
                <a:stretch>
                  <a:fillRect l="-107" t="-3243" r="-215" b="-9189"/>
                </a:stretch>
              </a:blipFill>
            </p:spPr>
            <p:txBody>
              <a:bodyPr/>
              <a:lstStyle/>
              <a:p>
                <a:r>
                  <a:rPr lang="zh-CN" altLang="en-US">
                    <a:noFill/>
                  </a:rPr>
                  <a:t> </a:t>
                </a:r>
              </a:p>
            </p:txBody>
          </p:sp>
        </mc:Fallback>
      </mc:AlternateContent>
      <p:sp>
        <p:nvSpPr>
          <p:cNvPr id="16" name="TextBox 18">
            <a:extLst>
              <a:ext uri="{FF2B5EF4-FFF2-40B4-BE49-F238E27FC236}">
                <a16:creationId xmlns:a16="http://schemas.microsoft.com/office/drawing/2014/main" id="{5A454966-95F5-40B9-95BF-A4846E5DD9FB}"/>
              </a:ext>
            </a:extLst>
          </p:cNvPr>
          <p:cNvSpPr txBox="1"/>
          <p:nvPr/>
        </p:nvSpPr>
        <p:spPr>
          <a:xfrm>
            <a:off x="7066857" y="3564155"/>
            <a:ext cx="3103418" cy="461665"/>
          </a:xfrm>
          <a:prstGeom prst="rect">
            <a:avLst/>
          </a:prstGeom>
          <a:noFill/>
        </p:spPr>
        <p:txBody>
          <a:bodyPr wrap="square" rtlCol="0">
            <a:spAutoFit/>
          </a:bodyPr>
          <a:lstStyle/>
          <a:p>
            <a:pPr algn="ctr" defTabSz="457200">
              <a:defRPr/>
            </a:pPr>
            <a:r>
              <a:rPr lang="en-US" altLang="zh-CN" sz="2400" b="1" dirty="0">
                <a:solidFill>
                  <a:prstClr val="black"/>
                </a:solidFill>
                <a:latin typeface="微软雅黑" panose="020B0503020204020204" pitchFamily="34" charset="-122"/>
                <a:ea typeface="微软雅黑" panose="020B0503020204020204" pitchFamily="34" charset="-122"/>
              </a:rPr>
              <a:t>Neural network</a:t>
            </a:r>
            <a:endParaRPr lang="en-US" sz="2400" b="1" dirty="0">
              <a:solidFill>
                <a:prstClr val="black"/>
              </a:solidFill>
              <a:latin typeface="微软雅黑" panose="020B0503020204020204" pitchFamily="34" charset="-122"/>
            </a:endParaRPr>
          </a:p>
        </p:txBody>
      </p:sp>
      <p:grpSp>
        <p:nvGrpSpPr>
          <p:cNvPr id="3" name="组合 2">
            <a:extLst>
              <a:ext uri="{FF2B5EF4-FFF2-40B4-BE49-F238E27FC236}">
                <a16:creationId xmlns:a16="http://schemas.microsoft.com/office/drawing/2014/main" id="{587668A8-DAE1-4869-A024-962FED19CB49}"/>
              </a:ext>
            </a:extLst>
          </p:cNvPr>
          <p:cNvGrpSpPr/>
          <p:nvPr/>
        </p:nvGrpSpPr>
        <p:grpSpPr>
          <a:xfrm>
            <a:off x="7229488" y="4041128"/>
            <a:ext cx="2763304" cy="1930834"/>
            <a:chOff x="6074834" y="4456828"/>
            <a:chExt cx="1932455" cy="1480837"/>
          </a:xfrm>
        </p:grpSpPr>
        <p:sp>
          <p:nvSpPr>
            <p:cNvPr id="22" name="Rectangle 9">
              <a:extLst>
                <a:ext uri="{FF2B5EF4-FFF2-40B4-BE49-F238E27FC236}">
                  <a16:creationId xmlns:a16="http://schemas.microsoft.com/office/drawing/2014/main" id="{6B3894CA-BB7E-48A5-ADCF-2C2DF8444B35}"/>
                </a:ext>
              </a:extLst>
            </p:cNvPr>
            <p:cNvSpPr/>
            <p:nvPr/>
          </p:nvSpPr>
          <p:spPr>
            <a:xfrm>
              <a:off x="6074834" y="4456828"/>
              <a:ext cx="1932455" cy="14808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微软雅黑" panose="020B0503020204020204" pitchFamily="34" charset="-122"/>
              </a:endParaRPr>
            </a:p>
          </p:txBody>
        </p:sp>
        <p:sp>
          <p:nvSpPr>
            <p:cNvPr id="7" name="Oval 4">
              <a:extLst>
                <a:ext uri="{FF2B5EF4-FFF2-40B4-BE49-F238E27FC236}">
                  <a16:creationId xmlns:a16="http://schemas.microsoft.com/office/drawing/2014/main" id="{F432B978-08F5-4453-B770-022DBFF56FAD}"/>
                </a:ext>
              </a:extLst>
            </p:cNvPr>
            <p:cNvSpPr/>
            <p:nvPr/>
          </p:nvSpPr>
          <p:spPr>
            <a:xfrm>
              <a:off x="6484287" y="4597371"/>
              <a:ext cx="1503042" cy="1299202"/>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lang="en-US" altLang="zh-CN" sz="2200" dirty="0">
                  <a:solidFill>
                    <a:schemeClr val="bg1"/>
                  </a:solidFill>
                  <a:latin typeface="微软雅黑" panose="020B0503020204020204" pitchFamily="34" charset="-122"/>
                  <a:ea typeface="微软雅黑" panose="020B0503020204020204" pitchFamily="34" charset="-122"/>
                </a:rPr>
                <a:t>All feasible solutions</a:t>
              </a:r>
              <a:endParaRPr lang="en-US" sz="2200" dirty="0">
                <a:solidFill>
                  <a:schemeClr val="bg1"/>
                </a:solidFill>
                <a:latin typeface="微软雅黑" panose="020B0503020204020204" pitchFamily="34" charset="-122"/>
              </a:endParaRPr>
            </a:p>
          </p:txBody>
        </p:sp>
        <p:cxnSp>
          <p:nvCxnSpPr>
            <p:cNvPr id="8" name="Connector: Curved 7">
              <a:extLst>
                <a:ext uri="{FF2B5EF4-FFF2-40B4-BE49-F238E27FC236}">
                  <a16:creationId xmlns:a16="http://schemas.microsoft.com/office/drawing/2014/main" id="{B0D144C2-AF44-4299-AC3B-76C98BABC2CF}"/>
                </a:ext>
              </a:extLst>
            </p:cNvPr>
            <p:cNvCxnSpPr>
              <a:cxnSpLocks/>
            </p:cNvCxnSpPr>
            <p:nvPr/>
          </p:nvCxnSpPr>
          <p:spPr>
            <a:xfrm>
              <a:off x="6226067" y="4555407"/>
              <a:ext cx="1208224" cy="326268"/>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28F9C94-1B91-4A4F-A950-113DB8CFA959}"/>
                </a:ext>
              </a:extLst>
            </p:cNvPr>
            <p:cNvSpPr/>
            <p:nvPr/>
          </p:nvSpPr>
          <p:spPr>
            <a:xfrm>
              <a:off x="6165005" y="4497878"/>
              <a:ext cx="103806" cy="994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srgbClr val="7030A0"/>
                </a:solidFill>
                <a:latin typeface="微软雅黑" panose="020B0503020204020204" pitchFamily="34" charset="-122"/>
              </a:endParaRPr>
            </a:p>
          </p:txBody>
        </p:sp>
        <p:sp>
          <p:nvSpPr>
            <p:cNvPr id="17" name="Oval 20">
              <a:extLst>
                <a:ext uri="{FF2B5EF4-FFF2-40B4-BE49-F238E27FC236}">
                  <a16:creationId xmlns:a16="http://schemas.microsoft.com/office/drawing/2014/main" id="{1D894EFD-AF60-4BD2-8141-38675CDFED45}"/>
                </a:ext>
              </a:extLst>
            </p:cNvPr>
            <p:cNvSpPr/>
            <p:nvPr/>
          </p:nvSpPr>
          <p:spPr>
            <a:xfrm>
              <a:off x="7392925" y="4818011"/>
              <a:ext cx="103806" cy="994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微软雅黑" panose="020B0503020204020204" pitchFamily="34" charset="-122"/>
              </a:endParaRPr>
            </a:p>
          </p:txBody>
        </p:sp>
      </p:grpSp>
      <p:sp>
        <p:nvSpPr>
          <p:cNvPr id="20" name="TextBox 17">
            <a:extLst>
              <a:ext uri="{FF2B5EF4-FFF2-40B4-BE49-F238E27FC236}">
                <a16:creationId xmlns:a16="http://schemas.microsoft.com/office/drawing/2014/main" id="{B4A145E7-AF23-4DFD-91B1-60298E45C543}"/>
              </a:ext>
            </a:extLst>
          </p:cNvPr>
          <p:cNvSpPr txBox="1"/>
          <p:nvPr/>
        </p:nvSpPr>
        <p:spPr>
          <a:xfrm>
            <a:off x="6738468" y="789912"/>
            <a:ext cx="4079723" cy="461665"/>
          </a:xfrm>
          <a:prstGeom prst="rect">
            <a:avLst/>
          </a:prstGeom>
          <a:noFill/>
        </p:spPr>
        <p:txBody>
          <a:bodyPr wrap="square" rtlCol="0">
            <a:spAutoFit/>
          </a:bodyPr>
          <a:lstStyle/>
          <a:p>
            <a:pPr algn="ctr" defTabSz="457200">
              <a:defRPr/>
            </a:pPr>
            <a:r>
              <a:rPr lang="en-US" altLang="zh-CN" sz="2400" b="1" dirty="0">
                <a:solidFill>
                  <a:prstClr val="black"/>
                </a:solidFill>
                <a:latin typeface="微软雅黑" panose="020B0503020204020204" pitchFamily="34" charset="-122"/>
                <a:ea typeface="微软雅黑" panose="020B0503020204020204" pitchFamily="34" charset="-122"/>
              </a:rPr>
              <a:t>Traditional optimization</a:t>
            </a:r>
            <a:endParaRPr lang="en-US" sz="2400" b="1" dirty="0">
              <a:solidFill>
                <a:prstClr val="black"/>
              </a:solidFill>
              <a:latin typeface="微软雅黑" panose="020B0503020204020204" pitchFamily="34" charset="-122"/>
            </a:endParaRPr>
          </a:p>
        </p:txBody>
      </p:sp>
      <p:sp>
        <p:nvSpPr>
          <p:cNvPr id="23" name="Rectangle 2">
            <a:extLst>
              <a:ext uri="{FF2B5EF4-FFF2-40B4-BE49-F238E27FC236}">
                <a16:creationId xmlns:a16="http://schemas.microsoft.com/office/drawing/2014/main" id="{2BE88BB6-170D-42CA-8885-77E93030C913}"/>
              </a:ext>
            </a:extLst>
          </p:cNvPr>
          <p:cNvSpPr>
            <a:spLocks noChangeArrowheads="1"/>
          </p:cNvSpPr>
          <p:nvPr/>
        </p:nvSpPr>
        <p:spPr bwMode="auto">
          <a:xfrm>
            <a:off x="1553735" y="1767779"/>
            <a:ext cx="3798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rgbClr val="002060"/>
                </a:solidFill>
                <a:latin typeface="微软雅黑" panose="020B0503020204020204" pitchFamily="34" charset="-122"/>
                <a:ea typeface="微软雅黑" panose="020B0503020204020204" pitchFamily="34" charset="-122"/>
              </a:rPr>
              <a:t>Explicit regularization</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24" name="Rectangle 2">
            <a:extLst>
              <a:ext uri="{FF2B5EF4-FFF2-40B4-BE49-F238E27FC236}">
                <a16:creationId xmlns:a16="http://schemas.microsoft.com/office/drawing/2014/main" id="{7044EEE3-FACB-45A5-8D75-783F76BCFB48}"/>
              </a:ext>
            </a:extLst>
          </p:cNvPr>
          <p:cNvSpPr>
            <a:spLocks noChangeArrowheads="1"/>
          </p:cNvSpPr>
          <p:nvPr/>
        </p:nvSpPr>
        <p:spPr bwMode="auto">
          <a:xfrm>
            <a:off x="1606250" y="3961196"/>
            <a:ext cx="3798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rgbClr val="002060"/>
                </a:solidFill>
                <a:latin typeface="微软雅黑" panose="020B0503020204020204" pitchFamily="34" charset="-122"/>
                <a:ea typeface="微软雅黑" panose="020B0503020204020204" pitchFamily="34" charset="-122"/>
              </a:rPr>
              <a:t>Implicit regularization</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9997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E783B1D-6422-B14D-85F5-ED899BDDB36D}"/>
              </a:ext>
            </a:extLst>
          </p:cNvPr>
          <p:cNvSpPr txBox="1"/>
          <p:nvPr/>
        </p:nvSpPr>
        <p:spPr>
          <a:xfrm>
            <a:off x="653666" y="27422"/>
            <a:ext cx="1088466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Picture of deep learning</a:t>
            </a:r>
            <a:r>
              <a:rPr kumimoji="0" lang="zh-CN" altLang="en-US" sz="36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36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with</a:t>
            </a:r>
            <a:r>
              <a:rPr kumimoji="0" lang="zh-CN" altLang="en-US" sz="36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36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implicit bias</a:t>
            </a: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3797635A-BDB4-C74E-8D29-B13F8F35DFBD}"/>
              </a:ext>
            </a:extLst>
          </p:cNvPr>
          <p:cNvGrpSpPr/>
          <p:nvPr/>
        </p:nvGrpSpPr>
        <p:grpSpPr>
          <a:xfrm>
            <a:off x="1865133" y="872673"/>
            <a:ext cx="8461733" cy="5251399"/>
            <a:chOff x="2464191" y="1235348"/>
            <a:chExt cx="8461733" cy="5251399"/>
          </a:xfrm>
        </p:grpSpPr>
        <p:sp>
          <p:nvSpPr>
            <p:cNvPr id="8" name="Rectangle 7">
              <a:extLst>
                <a:ext uri="{FF2B5EF4-FFF2-40B4-BE49-F238E27FC236}">
                  <a16:creationId xmlns:a16="http://schemas.microsoft.com/office/drawing/2014/main" id="{D518B96A-3874-FA4D-BC50-977689984472}"/>
                </a:ext>
              </a:extLst>
            </p:cNvPr>
            <p:cNvSpPr/>
            <p:nvPr/>
          </p:nvSpPr>
          <p:spPr>
            <a:xfrm>
              <a:off x="2464191" y="1235348"/>
              <a:ext cx="8461733" cy="525139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F67E4DB-CE13-AE46-A3FF-0DC99BEA4F0D}"/>
                </a:ext>
              </a:extLst>
            </p:cNvPr>
            <p:cNvSpPr/>
            <p:nvPr/>
          </p:nvSpPr>
          <p:spPr>
            <a:xfrm>
              <a:off x="4373880" y="1615440"/>
              <a:ext cx="6380479" cy="463296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011AC60D-AF24-5F42-AAD3-CAB609ADEA38}"/>
                </a:ext>
              </a:extLst>
            </p:cNvPr>
            <p:cNvSpPr/>
            <p:nvPr/>
          </p:nvSpPr>
          <p:spPr>
            <a:xfrm>
              <a:off x="5590486" y="2958870"/>
              <a:ext cx="3472412" cy="2509659"/>
            </a:xfrm>
            <a:prstGeom prst="ellipse">
              <a:avLst/>
            </a:prstGeom>
            <a:solidFill>
              <a:srgbClr val="00F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0" name="Connector: Curved 7">
              <a:extLst>
                <a:ext uri="{FF2B5EF4-FFF2-40B4-BE49-F238E27FC236}">
                  <a16:creationId xmlns:a16="http://schemas.microsoft.com/office/drawing/2014/main" id="{5DF4225B-40F7-6545-BDC5-784169F2B03D}"/>
                </a:ext>
              </a:extLst>
            </p:cNvPr>
            <p:cNvCxnSpPr>
              <a:cxnSpLocks/>
              <a:stCxn id="11" idx="6"/>
              <a:endCxn id="13" idx="0"/>
            </p:cNvCxnSpPr>
            <p:nvPr/>
          </p:nvCxnSpPr>
          <p:spPr>
            <a:xfrm>
              <a:off x="4593954" y="2269801"/>
              <a:ext cx="2308705" cy="791786"/>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CC0246C-5238-354B-A689-2F6FF5E1A125}"/>
                </a:ext>
              </a:extLst>
            </p:cNvPr>
            <p:cNvSpPr/>
            <p:nvPr/>
          </p:nvSpPr>
          <p:spPr>
            <a:xfrm>
              <a:off x="4414976" y="2183968"/>
              <a:ext cx="178978" cy="17166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5454A6B0-7AE6-7943-B841-6214444C1CD6}"/>
                </a:ext>
              </a:extLst>
            </p:cNvPr>
            <p:cNvSpPr/>
            <p:nvPr/>
          </p:nvSpPr>
          <p:spPr>
            <a:xfrm>
              <a:off x="6813170" y="3061587"/>
              <a:ext cx="178978" cy="17166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106A686-3DB4-854D-AD8F-0974E4FE34B4}"/>
                </a:ext>
              </a:extLst>
            </p:cNvPr>
            <p:cNvSpPr/>
            <p:nvPr/>
          </p:nvSpPr>
          <p:spPr>
            <a:xfrm>
              <a:off x="2916577" y="5584578"/>
              <a:ext cx="2996797"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Parameter space</a:t>
              </a:r>
            </a:p>
          </p:txBody>
        </p:sp>
        <p:sp>
          <p:nvSpPr>
            <p:cNvPr id="20" name="Rectangle 19">
              <a:extLst>
                <a:ext uri="{FF2B5EF4-FFF2-40B4-BE49-F238E27FC236}">
                  <a16:creationId xmlns:a16="http://schemas.microsoft.com/office/drawing/2014/main" id="{2B6F4B02-2467-7740-A68F-3B0F4AB65499}"/>
                </a:ext>
              </a:extLst>
            </p:cNvPr>
            <p:cNvSpPr/>
            <p:nvPr/>
          </p:nvSpPr>
          <p:spPr>
            <a:xfrm>
              <a:off x="6302067" y="5430985"/>
              <a:ext cx="2996797"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Global minima</a:t>
              </a:r>
            </a:p>
          </p:txBody>
        </p:sp>
        <p:sp>
          <p:nvSpPr>
            <p:cNvPr id="28" name="TextBox 27">
              <a:extLst>
                <a:ext uri="{FF2B5EF4-FFF2-40B4-BE49-F238E27FC236}">
                  <a16:creationId xmlns:a16="http://schemas.microsoft.com/office/drawing/2014/main" id="{355D954B-755A-674D-87F5-D569CB96F5BC}"/>
                </a:ext>
              </a:extLst>
            </p:cNvPr>
            <p:cNvSpPr txBox="1"/>
            <p:nvPr/>
          </p:nvSpPr>
          <p:spPr>
            <a:xfrm>
              <a:off x="6642835" y="3239692"/>
              <a:ext cx="1750077"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Low frequency</a:t>
              </a:r>
            </a:p>
          </p:txBody>
        </p:sp>
      </p:grpSp>
      <p:sp>
        <p:nvSpPr>
          <p:cNvPr id="2" name="矩形 1">
            <a:extLst>
              <a:ext uri="{FF2B5EF4-FFF2-40B4-BE49-F238E27FC236}">
                <a16:creationId xmlns:a16="http://schemas.microsoft.com/office/drawing/2014/main" id="{E1356159-FC61-FBA5-C105-D9371B4CA81F}"/>
              </a:ext>
            </a:extLst>
          </p:cNvPr>
          <p:cNvSpPr/>
          <p:nvPr/>
        </p:nvSpPr>
        <p:spPr>
          <a:xfrm>
            <a:off x="6651271" y="2633739"/>
            <a:ext cx="45719" cy="2472115"/>
          </a:xfrm>
          <a:prstGeom prst="rect">
            <a:avLst/>
          </a:prstGeom>
          <a:ln>
            <a:no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AE09EADC-224A-C93C-335C-8BB5A0B204D2}"/>
              </a:ext>
            </a:extLst>
          </p:cNvPr>
          <p:cNvSpPr txBox="1"/>
          <p:nvPr/>
        </p:nvSpPr>
        <p:spPr>
          <a:xfrm>
            <a:off x="5319142" y="3554005"/>
            <a:ext cx="1137186" cy="646331"/>
          </a:xfrm>
          <a:prstGeom prst="rect">
            <a:avLst/>
          </a:prstGeom>
          <a:noFill/>
        </p:spPr>
        <p:txBody>
          <a:bodyPr wrap="square" rtlCol="0">
            <a:spAutoFit/>
          </a:bodyPr>
          <a:lstStyle/>
          <a:p>
            <a:r>
              <a:rPr lang="en-US" altLang="zh-CN" b="1" dirty="0"/>
              <a:t>Linear regime</a:t>
            </a:r>
            <a:endParaRPr lang="zh-CN" altLang="en-US" b="1" dirty="0"/>
          </a:p>
        </p:txBody>
      </p:sp>
      <p:sp>
        <p:nvSpPr>
          <p:cNvPr id="24" name="文本框 23">
            <a:extLst>
              <a:ext uri="{FF2B5EF4-FFF2-40B4-BE49-F238E27FC236}">
                <a16:creationId xmlns:a16="http://schemas.microsoft.com/office/drawing/2014/main" id="{C8BC6355-5D26-8AF8-9A3C-EE013F3942B4}"/>
              </a:ext>
            </a:extLst>
          </p:cNvPr>
          <p:cNvSpPr txBox="1"/>
          <p:nvPr/>
        </p:nvSpPr>
        <p:spPr>
          <a:xfrm>
            <a:off x="6845021" y="3569245"/>
            <a:ext cx="1536361" cy="646331"/>
          </a:xfrm>
          <a:prstGeom prst="rect">
            <a:avLst/>
          </a:prstGeom>
          <a:noFill/>
        </p:spPr>
        <p:txBody>
          <a:bodyPr wrap="square" rtlCol="0">
            <a:spAutoFit/>
          </a:bodyPr>
          <a:lstStyle/>
          <a:p>
            <a:r>
              <a:rPr lang="en-US" altLang="zh-CN" b="1" dirty="0"/>
              <a:t>Non-Linear regime</a:t>
            </a:r>
            <a:endParaRPr lang="zh-CN" altLang="en-US" b="1" dirty="0"/>
          </a:p>
        </p:txBody>
      </p:sp>
      <p:sp>
        <p:nvSpPr>
          <p:cNvPr id="25" name="文本框 24">
            <a:extLst>
              <a:ext uri="{FF2B5EF4-FFF2-40B4-BE49-F238E27FC236}">
                <a16:creationId xmlns:a16="http://schemas.microsoft.com/office/drawing/2014/main" id="{B3B768FE-BBDA-D88A-B6AA-51242EE48EC5}"/>
              </a:ext>
            </a:extLst>
          </p:cNvPr>
          <p:cNvSpPr txBox="1"/>
          <p:nvPr/>
        </p:nvSpPr>
        <p:spPr>
          <a:xfrm>
            <a:off x="5530147" y="4151660"/>
            <a:ext cx="1137186" cy="646331"/>
          </a:xfrm>
          <a:prstGeom prst="rect">
            <a:avLst/>
          </a:prstGeom>
          <a:noFill/>
        </p:spPr>
        <p:txBody>
          <a:bodyPr wrap="square" rtlCol="0">
            <a:spAutoFit/>
          </a:bodyPr>
          <a:lstStyle/>
          <a:p>
            <a:r>
              <a:rPr lang="en-US" altLang="zh-CN" b="1" dirty="0">
                <a:solidFill>
                  <a:schemeClr val="tx2"/>
                </a:solidFill>
              </a:rPr>
              <a:t>Nearest</a:t>
            </a:r>
          </a:p>
          <a:p>
            <a:r>
              <a:rPr lang="en-US" altLang="zh-CN" b="1" dirty="0">
                <a:solidFill>
                  <a:schemeClr val="tx2"/>
                </a:solidFill>
              </a:rPr>
              <a:t>solution</a:t>
            </a:r>
            <a:endParaRPr lang="zh-CN" altLang="en-US" b="1" dirty="0">
              <a:solidFill>
                <a:schemeClr val="tx2"/>
              </a:solidFill>
            </a:endParaRPr>
          </a:p>
        </p:txBody>
      </p:sp>
      <p:sp>
        <p:nvSpPr>
          <p:cNvPr id="26" name="文本框 25">
            <a:extLst>
              <a:ext uri="{FF2B5EF4-FFF2-40B4-BE49-F238E27FC236}">
                <a16:creationId xmlns:a16="http://schemas.microsoft.com/office/drawing/2014/main" id="{C24F13BE-8C20-0E42-1690-61BF9B0CEC60}"/>
              </a:ext>
            </a:extLst>
          </p:cNvPr>
          <p:cNvSpPr txBox="1"/>
          <p:nvPr/>
        </p:nvSpPr>
        <p:spPr>
          <a:xfrm>
            <a:off x="6618943" y="4214469"/>
            <a:ext cx="1700866" cy="369332"/>
          </a:xfrm>
          <a:prstGeom prst="rect">
            <a:avLst/>
          </a:prstGeom>
          <a:noFill/>
        </p:spPr>
        <p:txBody>
          <a:bodyPr wrap="square" rtlCol="0">
            <a:spAutoFit/>
          </a:bodyPr>
          <a:lstStyle/>
          <a:p>
            <a:r>
              <a:rPr lang="en-US" altLang="zh-CN" b="1" dirty="0">
                <a:solidFill>
                  <a:schemeClr val="tx2"/>
                </a:solidFill>
              </a:rPr>
              <a:t>Condensation</a:t>
            </a:r>
            <a:endParaRPr lang="zh-CN" altLang="en-US" b="1" dirty="0">
              <a:solidFill>
                <a:schemeClr val="tx2"/>
              </a:solidFill>
            </a:endParaRPr>
          </a:p>
        </p:txBody>
      </p:sp>
      <p:sp>
        <p:nvSpPr>
          <p:cNvPr id="5" name="文本框 4">
            <a:extLst>
              <a:ext uri="{FF2B5EF4-FFF2-40B4-BE49-F238E27FC236}">
                <a16:creationId xmlns:a16="http://schemas.microsoft.com/office/drawing/2014/main" id="{56C82D20-2C3D-125C-3126-5E62639983A3}"/>
              </a:ext>
            </a:extLst>
          </p:cNvPr>
          <p:cNvSpPr txBox="1"/>
          <p:nvPr/>
        </p:nvSpPr>
        <p:spPr>
          <a:xfrm>
            <a:off x="1927691" y="932940"/>
            <a:ext cx="5048358" cy="369332"/>
          </a:xfrm>
          <a:prstGeom prst="rect">
            <a:avLst/>
          </a:prstGeom>
          <a:noFill/>
        </p:spPr>
        <p:txBody>
          <a:bodyPr wrap="square">
            <a:spAutoFit/>
          </a:bodyPr>
          <a:lstStyle/>
          <a:p>
            <a:pPr lvl="0" algn="ctr">
              <a:defRPr/>
            </a:pPr>
            <a:r>
              <a:rPr lang="en-US" altLang="zh-CN" sz="1800" dirty="0">
                <a:solidFill>
                  <a:srgbClr val="00B050"/>
                </a:solidFill>
                <a:latin typeface="微软雅黑" panose="020B0503020204020204" pitchFamily="34" charset="-122"/>
                <a:ea typeface="微软雅黑" panose="020B0503020204020204" pitchFamily="34" charset="-122"/>
              </a:rPr>
              <a:t>initialization</a:t>
            </a:r>
            <a:r>
              <a:rPr lang="en-US" altLang="zh-CN" sz="1800" dirty="0">
                <a:latin typeface="微软雅黑" panose="020B0503020204020204" pitchFamily="34" charset="-122"/>
                <a:ea typeface="微软雅黑" panose="020B0503020204020204" pitchFamily="34" charset="-122"/>
              </a:rPr>
              <a:t> + </a:t>
            </a:r>
            <a:r>
              <a:rPr lang="en-US" altLang="zh-CN" sz="1800" dirty="0">
                <a:solidFill>
                  <a:prstClr val="black"/>
                </a:solidFill>
                <a:latin typeface="微软雅黑" panose="020B0503020204020204" pitchFamily="34" charset="-122"/>
              </a:rPr>
              <a:t>loss + </a:t>
            </a:r>
            <a:r>
              <a:rPr lang="en-US" altLang="zh-CN" sz="1800" dirty="0">
                <a:solidFill>
                  <a:srgbClr val="FF0000"/>
                </a:solidFill>
                <a:latin typeface="微软雅黑" panose="020B0503020204020204" pitchFamily="34" charset="-122"/>
              </a:rPr>
              <a:t>optimization dynamics</a:t>
            </a:r>
          </a:p>
        </p:txBody>
      </p:sp>
    </p:spTree>
    <p:custDataLst>
      <p:tags r:id="rId1"/>
    </p:custDataLst>
    <p:extLst>
      <p:ext uri="{BB962C8B-B14F-4D97-AF65-F5344CB8AC3E}">
        <p14:creationId xmlns:p14="http://schemas.microsoft.com/office/powerpoint/2010/main" val="2844179135"/>
      </p:ext>
    </p:extLst>
  </p:cSld>
  <p:clrMapOvr>
    <a:masterClrMapping/>
  </p:clrMapOvr>
  <mc:AlternateContent xmlns:mc="http://schemas.openxmlformats.org/markup-compatibility/2006" xmlns:p14="http://schemas.microsoft.com/office/powerpoint/2010/main">
    <mc:Choice Requires="p14">
      <p:transition spd="slow" p14:dur="2000" advTm="96054"/>
    </mc:Choice>
    <mc:Fallback xmlns="">
      <p:transition spd="slow" advTm="96054"/>
    </mc:Fallback>
  </mc:AlternateContent>
  <p:extLst>
    <p:ext uri="{E180D4A7-C9FB-4DFB-919C-405C955672EB}">
      <p14:showEvtLst xmlns:p14="http://schemas.microsoft.com/office/powerpoint/2010/main">
        <p14:playEvt time="13762" objId="4"/>
        <p14:stopEvt time="47142" objId="4"/>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2873202" y="0"/>
            <a:ext cx="7865535" cy="620712"/>
          </a:xfrm>
        </p:spPr>
        <p:txBody>
          <a:bodyPr/>
          <a:lstStyle/>
          <a:p>
            <a:r>
              <a:rPr lang="en-US" dirty="0">
                <a:solidFill>
                  <a:schemeClr val="tx2"/>
                </a:solidFill>
              </a:rPr>
              <a:t>Simple bias in practice</a:t>
            </a:r>
          </a:p>
        </p:txBody>
      </p:sp>
      <p:sp>
        <p:nvSpPr>
          <p:cNvPr id="3" name="标题 1">
            <a:extLst>
              <a:ext uri="{FF2B5EF4-FFF2-40B4-BE49-F238E27FC236}">
                <a16:creationId xmlns:a16="http://schemas.microsoft.com/office/drawing/2014/main" id="{0DD4DD28-BF11-306B-7232-0EC51F8A3C3B}"/>
              </a:ext>
            </a:extLst>
          </p:cNvPr>
          <p:cNvSpPr txBox="1">
            <a:spLocks/>
          </p:cNvSpPr>
          <p:nvPr/>
        </p:nvSpPr>
        <p:spPr>
          <a:xfrm>
            <a:off x="799903" y="796182"/>
            <a:ext cx="4166695" cy="98529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dirty="0"/>
              <a:t>Frequency</a:t>
            </a:r>
            <a:r>
              <a:rPr lang="zh-CN" altLang="en-US" dirty="0"/>
              <a:t> </a:t>
            </a:r>
            <a:r>
              <a:rPr lang="en-US" altLang="zh-CN" dirty="0"/>
              <a:t>Principle</a:t>
            </a:r>
            <a:r>
              <a:rPr lang="zh-CN" altLang="en-US" dirty="0"/>
              <a:t> </a:t>
            </a:r>
            <a:r>
              <a:rPr lang="zh-CN" altLang="en-US" sz="2400" dirty="0"/>
              <a:t>（频率原则）</a:t>
            </a:r>
            <a:endParaRPr lang="en-US" sz="2400" dirty="0"/>
          </a:p>
        </p:txBody>
      </p:sp>
      <p:pic>
        <p:nvPicPr>
          <p:cNvPr id="4" name="图片 3">
            <a:extLst>
              <a:ext uri="{FF2B5EF4-FFF2-40B4-BE49-F238E27FC236}">
                <a16:creationId xmlns:a16="http://schemas.microsoft.com/office/drawing/2014/main" id="{E44074A4-ABDB-6A50-EF63-57217D95DE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3167" y="2033670"/>
            <a:ext cx="4691685" cy="3499456"/>
          </a:xfrm>
          <a:prstGeom prst="rect">
            <a:avLst/>
          </a:prstGeom>
        </p:spPr>
      </p:pic>
      <p:pic>
        <p:nvPicPr>
          <p:cNvPr id="5" name="图片 4">
            <a:extLst>
              <a:ext uri="{FF2B5EF4-FFF2-40B4-BE49-F238E27FC236}">
                <a16:creationId xmlns:a16="http://schemas.microsoft.com/office/drawing/2014/main" id="{73CD1478-EEDF-9F03-7D61-D193624867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5546" y="2387441"/>
            <a:ext cx="5822528" cy="2679146"/>
          </a:xfrm>
          <a:prstGeom prst="rect">
            <a:avLst/>
          </a:prstGeom>
        </p:spPr>
      </p:pic>
      <p:sp>
        <p:nvSpPr>
          <p:cNvPr id="6" name="标题 1">
            <a:extLst>
              <a:ext uri="{FF2B5EF4-FFF2-40B4-BE49-F238E27FC236}">
                <a16:creationId xmlns:a16="http://schemas.microsoft.com/office/drawing/2014/main" id="{795F63E7-222A-9ED7-7DC5-356338715F00}"/>
              </a:ext>
            </a:extLst>
          </p:cNvPr>
          <p:cNvSpPr txBox="1">
            <a:spLocks/>
          </p:cNvSpPr>
          <p:nvPr/>
        </p:nvSpPr>
        <p:spPr>
          <a:xfrm>
            <a:off x="7543477" y="796182"/>
            <a:ext cx="3006665" cy="98529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dirty="0"/>
              <a:t>Condensation</a:t>
            </a:r>
          </a:p>
          <a:p>
            <a:pPr algn="ctr"/>
            <a:r>
              <a:rPr lang="zh-CN" altLang="en-US" sz="2400" dirty="0"/>
              <a:t>（参数凝聚）</a:t>
            </a:r>
            <a:endParaRPr lang="en-US" sz="2400" dirty="0"/>
          </a:p>
        </p:txBody>
      </p:sp>
      <p:sp>
        <p:nvSpPr>
          <p:cNvPr id="7" name="标题 1">
            <a:extLst>
              <a:ext uri="{FF2B5EF4-FFF2-40B4-BE49-F238E27FC236}">
                <a16:creationId xmlns:a16="http://schemas.microsoft.com/office/drawing/2014/main" id="{E732B324-C93F-8587-9191-026A63802567}"/>
              </a:ext>
            </a:extLst>
          </p:cNvPr>
          <p:cNvSpPr txBox="1">
            <a:spLocks/>
          </p:cNvSpPr>
          <p:nvPr/>
        </p:nvSpPr>
        <p:spPr>
          <a:xfrm>
            <a:off x="553006" y="5276021"/>
            <a:ext cx="4166695" cy="608747"/>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2400" dirty="0">
                <a:solidFill>
                  <a:schemeClr val="tx2"/>
                </a:solidFill>
              </a:rPr>
              <a:t>Low-frequency</a:t>
            </a:r>
            <a:r>
              <a:rPr lang="zh-CN" altLang="en-US" sz="2400" dirty="0">
                <a:solidFill>
                  <a:schemeClr val="tx2"/>
                </a:solidFill>
              </a:rPr>
              <a:t> </a:t>
            </a:r>
            <a:r>
              <a:rPr lang="en-US" altLang="zh-CN" sz="2400" dirty="0">
                <a:solidFill>
                  <a:schemeClr val="tx2"/>
                </a:solidFill>
              </a:rPr>
              <a:t>bias</a:t>
            </a:r>
            <a:endParaRPr lang="en-US" sz="2400" dirty="0">
              <a:solidFill>
                <a:schemeClr val="tx2"/>
              </a:solidFill>
            </a:endParaRPr>
          </a:p>
        </p:txBody>
      </p:sp>
      <p:sp>
        <p:nvSpPr>
          <p:cNvPr id="8" name="标题 1">
            <a:extLst>
              <a:ext uri="{FF2B5EF4-FFF2-40B4-BE49-F238E27FC236}">
                <a16:creationId xmlns:a16="http://schemas.microsoft.com/office/drawing/2014/main" id="{00FEA8E7-39B1-DA84-0C98-BA7905839CEB}"/>
              </a:ext>
            </a:extLst>
          </p:cNvPr>
          <p:cNvSpPr txBox="1">
            <a:spLocks/>
          </p:cNvSpPr>
          <p:nvPr/>
        </p:nvSpPr>
        <p:spPr>
          <a:xfrm>
            <a:off x="6963461" y="5276021"/>
            <a:ext cx="4540498" cy="608747"/>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2400" dirty="0">
                <a:solidFill>
                  <a:schemeClr val="tx2"/>
                </a:solidFill>
              </a:rPr>
              <a:t>Few effective neurons</a:t>
            </a:r>
            <a:endParaRPr lang="en-US" sz="2400" dirty="0">
              <a:solidFill>
                <a:schemeClr val="tx2"/>
              </a:solidFill>
            </a:endParaRPr>
          </a:p>
        </p:txBody>
      </p:sp>
    </p:spTree>
    <p:extLst>
      <p:ext uri="{BB962C8B-B14F-4D97-AF65-F5344CB8AC3E}">
        <p14:creationId xmlns:p14="http://schemas.microsoft.com/office/powerpoint/2010/main" val="1112560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B536F0-DFD8-46AF-BA39-25E6F08984FC}"/>
              </a:ext>
            </a:extLst>
          </p:cNvPr>
          <p:cNvSpPr>
            <a:spLocks noGrp="1"/>
          </p:cNvSpPr>
          <p:nvPr>
            <p:ph type="title"/>
          </p:nvPr>
        </p:nvSpPr>
        <p:spPr/>
        <p:txBody>
          <a:bodyPr/>
          <a:lstStyle/>
          <a:p>
            <a:r>
              <a:rPr lang="en-US" altLang="zh-CN" dirty="0"/>
              <a:t>Condensation </a:t>
            </a:r>
            <a:endParaRPr lang="zh-CN" altLang="en-US" dirty="0"/>
          </a:p>
        </p:txBody>
      </p:sp>
      <p:pic>
        <p:nvPicPr>
          <p:cNvPr id="3" name="图片 2">
            <a:extLst>
              <a:ext uri="{FF2B5EF4-FFF2-40B4-BE49-F238E27FC236}">
                <a16:creationId xmlns:a16="http://schemas.microsoft.com/office/drawing/2014/main" id="{55E2C2AA-3AA8-A20B-F00D-B66ECB827B09}"/>
              </a:ext>
            </a:extLst>
          </p:cNvPr>
          <p:cNvPicPr>
            <a:picLocks noChangeAspect="1"/>
          </p:cNvPicPr>
          <p:nvPr/>
        </p:nvPicPr>
        <p:blipFill>
          <a:blip r:embed="rId2"/>
          <a:stretch>
            <a:fillRect/>
          </a:stretch>
        </p:blipFill>
        <p:spPr>
          <a:xfrm>
            <a:off x="0" y="1323677"/>
            <a:ext cx="12192000" cy="4622126"/>
          </a:xfrm>
          <a:prstGeom prst="rect">
            <a:avLst/>
          </a:prstGeom>
        </p:spPr>
      </p:pic>
      <p:sp>
        <p:nvSpPr>
          <p:cNvPr id="4" name="箭头: 上弧形 3">
            <a:extLst>
              <a:ext uri="{FF2B5EF4-FFF2-40B4-BE49-F238E27FC236}">
                <a16:creationId xmlns:a16="http://schemas.microsoft.com/office/drawing/2014/main" id="{6B03A400-F789-F9CA-17ED-D2264F8D5983}"/>
              </a:ext>
            </a:extLst>
          </p:cNvPr>
          <p:cNvSpPr/>
          <p:nvPr/>
        </p:nvSpPr>
        <p:spPr>
          <a:xfrm>
            <a:off x="6727372" y="1763448"/>
            <a:ext cx="3415392" cy="89807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B61616"/>
              </a:solidFill>
              <a:effectLst/>
              <a:uLnTx/>
              <a:uFillTx/>
              <a:latin typeface="Book Antiqua"/>
              <a:ea typeface="黑体"/>
              <a:cs typeface="+mn-cs"/>
            </a:endParaRPr>
          </a:p>
        </p:txBody>
      </p:sp>
      <p:sp>
        <p:nvSpPr>
          <p:cNvPr id="5" name="文本框 4">
            <a:extLst>
              <a:ext uri="{FF2B5EF4-FFF2-40B4-BE49-F238E27FC236}">
                <a16:creationId xmlns:a16="http://schemas.microsoft.com/office/drawing/2014/main" id="{D3A6547F-970B-A57E-BFCF-6456397CA4C8}"/>
              </a:ext>
            </a:extLst>
          </p:cNvPr>
          <p:cNvSpPr txBox="1"/>
          <p:nvPr/>
        </p:nvSpPr>
        <p:spPr>
          <a:xfrm>
            <a:off x="7757434" y="1843151"/>
            <a:ext cx="1536245" cy="369332"/>
          </a:xfrm>
          <a:prstGeom prst="rect">
            <a:avLst/>
          </a:prstGeom>
          <a:noFill/>
        </p:spPr>
        <p:txBody>
          <a:bodyPr wrap="square">
            <a:spAutoFit/>
          </a:bodyPr>
          <a:lstStyle/>
          <a:p>
            <a:pPr marL="0" marR="0" lvl="0" indent="0" algn="l" defTabSz="864017" rtl="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a:ln>
                  <a:noFill/>
                </a:ln>
                <a:solidFill>
                  <a:srgbClr val="242C2D"/>
                </a:solidFill>
                <a:effectLst/>
                <a:uLnTx/>
                <a:uFillTx/>
                <a:latin typeface="等线" panose="02010600030101010101" pitchFamily="2" charset="-122"/>
                <a:ea typeface="等线" panose="02010600030101010101" pitchFamily="2" charset="-122"/>
                <a:cs typeface="+mn-cs"/>
                <a:sym typeface="+mn-ea"/>
              </a:rPr>
              <a:t>Condense</a:t>
            </a:r>
            <a:endParaRPr kumimoji="1" lang="zh-CN" altLang="en-US" sz="1800" b="1" i="0" u="none" strike="noStrike" kern="0" cap="none" spc="0" normalizeH="0" baseline="0" noProof="0" dirty="0">
              <a:ln>
                <a:noFill/>
              </a:ln>
              <a:solidFill>
                <a:srgbClr val="242C2D"/>
              </a:solidFill>
              <a:effectLst/>
              <a:uLnTx/>
              <a:uFillTx/>
              <a:latin typeface="等线" panose="02010600030101010101" pitchFamily="2" charset="-122"/>
              <a:ea typeface="等线" panose="02010600030101010101" pitchFamily="2" charset="-122"/>
              <a:cs typeface="+mn-cs"/>
              <a:sym typeface="+mn-ea"/>
            </a:endParaRPr>
          </a:p>
        </p:txBody>
      </p:sp>
      <p:sp>
        <p:nvSpPr>
          <p:cNvPr id="6" name="箭头: 右弧形 5">
            <a:extLst>
              <a:ext uri="{FF2B5EF4-FFF2-40B4-BE49-F238E27FC236}">
                <a16:creationId xmlns:a16="http://schemas.microsoft.com/office/drawing/2014/main" id="{30890E2A-F21C-B516-3DC7-EEEB3D96980A}"/>
              </a:ext>
            </a:extLst>
          </p:cNvPr>
          <p:cNvSpPr/>
          <p:nvPr/>
        </p:nvSpPr>
        <p:spPr>
          <a:xfrm rot="5400000">
            <a:off x="8038029" y="3672159"/>
            <a:ext cx="794077" cy="302229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B61616"/>
              </a:solidFill>
              <a:effectLst/>
              <a:uLnTx/>
              <a:uFillTx/>
              <a:latin typeface="Book Antiqua"/>
              <a:ea typeface="黑体"/>
              <a:cs typeface="+mn-cs"/>
            </a:endParaRPr>
          </a:p>
        </p:txBody>
      </p:sp>
      <p:sp>
        <p:nvSpPr>
          <p:cNvPr id="7" name="文本框 6">
            <a:extLst>
              <a:ext uri="{FF2B5EF4-FFF2-40B4-BE49-F238E27FC236}">
                <a16:creationId xmlns:a16="http://schemas.microsoft.com/office/drawing/2014/main" id="{F92F5E56-F793-AC7A-1051-EA2599CBF249}"/>
              </a:ext>
            </a:extLst>
          </p:cNvPr>
          <p:cNvSpPr txBox="1"/>
          <p:nvPr/>
        </p:nvSpPr>
        <p:spPr>
          <a:xfrm>
            <a:off x="8000457" y="4938476"/>
            <a:ext cx="1536245" cy="369332"/>
          </a:xfrm>
          <a:prstGeom prst="rect">
            <a:avLst/>
          </a:prstGeom>
          <a:noFill/>
        </p:spPr>
        <p:txBody>
          <a:bodyPr wrap="square">
            <a:spAutoFit/>
          </a:bodyPr>
          <a:lstStyle/>
          <a:p>
            <a:pPr marL="0" marR="0" lvl="0" indent="0" algn="l" defTabSz="864017" rtl="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a:ln>
                  <a:noFill/>
                </a:ln>
                <a:solidFill>
                  <a:srgbClr val="242C2D"/>
                </a:solidFill>
                <a:effectLst/>
                <a:uLnTx/>
                <a:uFillTx/>
                <a:latin typeface="等线" panose="02010600030101010101" pitchFamily="2" charset="-122"/>
                <a:ea typeface="等线" panose="02010600030101010101" pitchFamily="2" charset="-122"/>
                <a:cs typeface="+mn-cs"/>
                <a:sym typeface="+mn-ea"/>
              </a:rPr>
              <a:t>Embedding</a:t>
            </a:r>
            <a:endParaRPr kumimoji="1" lang="zh-CN" altLang="en-US" sz="1800" b="1" i="0" u="none" strike="noStrike" kern="0" cap="none" spc="0" normalizeH="0" baseline="0" noProof="0" dirty="0">
              <a:ln>
                <a:noFill/>
              </a:ln>
              <a:solidFill>
                <a:srgbClr val="242C2D"/>
              </a:solidFill>
              <a:effectLst/>
              <a:uLnTx/>
              <a:uFillTx/>
              <a:latin typeface="等线" panose="02010600030101010101" pitchFamily="2" charset="-122"/>
              <a:ea typeface="等线" panose="02010600030101010101" pitchFamily="2" charset="-122"/>
              <a:cs typeface="+mn-cs"/>
              <a:sym typeface="+mn-ea"/>
            </a:endParaRPr>
          </a:p>
        </p:txBody>
      </p:sp>
      <p:sp>
        <p:nvSpPr>
          <p:cNvPr id="8" name="矩形 7">
            <a:extLst>
              <a:ext uri="{FF2B5EF4-FFF2-40B4-BE49-F238E27FC236}">
                <a16:creationId xmlns:a16="http://schemas.microsoft.com/office/drawing/2014/main" id="{F0967554-0C61-FF8F-1A4C-160CCF8C7640}"/>
              </a:ext>
            </a:extLst>
          </p:cNvPr>
          <p:cNvSpPr/>
          <p:nvPr/>
        </p:nvSpPr>
        <p:spPr>
          <a:xfrm>
            <a:off x="9034214" y="5627023"/>
            <a:ext cx="277832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Luo#, Xu#, Ma, Zhang*, JMLR, 2021</a:t>
            </a:r>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黑体"/>
              <a:cs typeface="+mn-cs"/>
            </a:endParaRPr>
          </a:p>
        </p:txBody>
      </p:sp>
      <p:sp>
        <p:nvSpPr>
          <p:cNvPr id="9" name="文本框 8">
            <a:extLst>
              <a:ext uri="{FF2B5EF4-FFF2-40B4-BE49-F238E27FC236}">
                <a16:creationId xmlns:a16="http://schemas.microsoft.com/office/drawing/2014/main" id="{19EE92A3-B59B-F3BC-9597-B7D754B79DF0}"/>
              </a:ext>
            </a:extLst>
          </p:cNvPr>
          <p:cNvSpPr txBox="1"/>
          <p:nvPr/>
        </p:nvSpPr>
        <p:spPr>
          <a:xfrm>
            <a:off x="131800" y="978263"/>
            <a:ext cx="389750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242C2D"/>
                </a:solidFill>
                <a:effectLst/>
                <a:uLnTx/>
                <a:uFillTx/>
                <a:latin typeface="Book Antiqua"/>
                <a:ea typeface="黑体"/>
                <a:cs typeface="+mn-cs"/>
              </a:rPr>
              <a:t>Initial:</a:t>
            </a:r>
            <a:r>
              <a:rPr kumimoji="0" lang="zh-CN" altLang="en-US" sz="2400" b="1" i="0" u="none" strike="noStrike" kern="1200" cap="none" spc="0" normalizeH="0" baseline="0" noProof="0" dirty="0">
                <a:ln>
                  <a:noFill/>
                </a:ln>
                <a:solidFill>
                  <a:srgbClr val="242C2D"/>
                </a:solidFill>
                <a:effectLst/>
                <a:uLnTx/>
                <a:uFillTx/>
                <a:latin typeface="Book Antiqua"/>
                <a:ea typeface="黑体"/>
                <a:cs typeface="+mn-cs"/>
              </a:rPr>
              <a:t> </a:t>
            </a:r>
            <a:r>
              <a:rPr kumimoji="0" lang="en-US" altLang="zh-CN" sz="2400" b="1" i="0" u="none" strike="noStrike" kern="1200" cap="none" spc="0" normalizeH="0" baseline="0" noProof="0" dirty="0">
                <a:ln>
                  <a:noFill/>
                </a:ln>
                <a:solidFill>
                  <a:srgbClr val="242C2D"/>
                </a:solidFill>
                <a:effectLst/>
                <a:uLnTx/>
                <a:uFillTx/>
                <a:latin typeface="Book Antiqua"/>
                <a:ea typeface="黑体"/>
                <a:cs typeface="+mn-cs"/>
              </a:rPr>
              <a:t>Neurons different</a:t>
            </a:r>
            <a:endParaRPr kumimoji="0" lang="zh-CN" altLang="en-US" sz="2400" b="1"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10" name="文本框 9">
            <a:extLst>
              <a:ext uri="{FF2B5EF4-FFF2-40B4-BE49-F238E27FC236}">
                <a16:creationId xmlns:a16="http://schemas.microsoft.com/office/drawing/2014/main" id="{C2D22BBA-908C-CF94-C49B-AAA7BFFCEC01}"/>
              </a:ext>
            </a:extLst>
          </p:cNvPr>
          <p:cNvSpPr txBox="1"/>
          <p:nvPr/>
        </p:nvSpPr>
        <p:spPr>
          <a:xfrm>
            <a:off x="4526551" y="978263"/>
            <a:ext cx="4174067" cy="461665"/>
          </a:xfrm>
          <a:prstGeom prst="rect">
            <a:avLst/>
          </a:prstGeom>
          <a:noFill/>
        </p:spPr>
        <p:txBody>
          <a:bodyPr wrap="square" rtlCol="0">
            <a:spAutoFit/>
          </a:bodyPr>
          <a:lstStyle>
            <a:defPPr>
              <a:defRPr lang="zh-CN"/>
            </a:defPPr>
            <a:lvl1pPr>
              <a:defRPr sz="2400" b="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242C2D"/>
                </a:solidFill>
                <a:effectLst/>
                <a:uLnTx/>
                <a:uFillTx/>
                <a:latin typeface="Book Antiqua"/>
                <a:ea typeface="黑体"/>
                <a:cs typeface="+mn-cs"/>
              </a:rPr>
              <a:t>After</a:t>
            </a:r>
            <a:r>
              <a:rPr kumimoji="0" lang="zh-CN" altLang="en-US" sz="2400" b="1" i="0" u="none" strike="noStrike" kern="1200" cap="none" spc="0" normalizeH="0" baseline="0" noProof="0" dirty="0">
                <a:ln>
                  <a:noFill/>
                </a:ln>
                <a:solidFill>
                  <a:srgbClr val="242C2D"/>
                </a:solidFill>
                <a:effectLst/>
                <a:uLnTx/>
                <a:uFillTx/>
                <a:latin typeface="Book Antiqua"/>
                <a:ea typeface="黑体"/>
                <a:cs typeface="+mn-cs"/>
              </a:rPr>
              <a:t> </a:t>
            </a:r>
            <a:r>
              <a:rPr kumimoji="0" lang="en-US" altLang="zh-CN" sz="2400" b="1" i="0" u="none" strike="noStrike" kern="1200" cap="none" spc="0" normalizeH="0" baseline="0" noProof="0" dirty="0">
                <a:ln>
                  <a:noFill/>
                </a:ln>
                <a:solidFill>
                  <a:srgbClr val="242C2D"/>
                </a:solidFill>
                <a:effectLst/>
                <a:uLnTx/>
                <a:uFillTx/>
                <a:latin typeface="Book Antiqua"/>
                <a:ea typeface="黑体"/>
                <a:cs typeface="+mn-cs"/>
              </a:rPr>
              <a:t>training: Clustered</a:t>
            </a:r>
            <a:endParaRPr kumimoji="0" lang="zh-CN" altLang="en-US" sz="2400" b="1"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11" name="文本框 10">
            <a:extLst>
              <a:ext uri="{FF2B5EF4-FFF2-40B4-BE49-F238E27FC236}">
                <a16:creationId xmlns:a16="http://schemas.microsoft.com/office/drawing/2014/main" id="{56CFCEE4-28B1-5C51-4B63-1BF834EDD303}"/>
              </a:ext>
            </a:extLst>
          </p:cNvPr>
          <p:cNvSpPr txBox="1"/>
          <p:nvPr/>
        </p:nvSpPr>
        <p:spPr>
          <a:xfrm>
            <a:off x="8983579" y="977777"/>
            <a:ext cx="29254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242C2D"/>
                </a:solidFill>
                <a:effectLst/>
                <a:uLnTx/>
                <a:uFillTx/>
                <a:latin typeface="Book Antiqua"/>
                <a:ea typeface="黑体"/>
                <a:cs typeface="+mn-cs"/>
              </a:rPr>
              <a:t>Effective small net</a:t>
            </a:r>
            <a:endParaRPr kumimoji="0" lang="zh-CN" altLang="en-US" sz="2400" b="1" i="0" u="none" strike="noStrike" kern="1200" cap="none" spc="0" normalizeH="0" baseline="0" noProof="0" dirty="0">
              <a:ln>
                <a:noFill/>
              </a:ln>
              <a:solidFill>
                <a:srgbClr val="242C2D"/>
              </a:solidFill>
              <a:effectLst/>
              <a:uLnTx/>
              <a:uFillTx/>
              <a:latin typeface="Book Antiqua"/>
              <a:ea typeface="黑体"/>
              <a:cs typeface="+mn-cs"/>
            </a:endParaRPr>
          </a:p>
        </p:txBody>
      </p:sp>
    </p:spTree>
    <p:extLst>
      <p:ext uri="{BB962C8B-B14F-4D97-AF65-F5344CB8AC3E}">
        <p14:creationId xmlns:p14="http://schemas.microsoft.com/office/powerpoint/2010/main" val="125916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398FE3E-6D17-404A-810D-B9E4F613D18C}"/>
              </a:ext>
            </a:extLst>
          </p:cNvPr>
          <p:cNvGrpSpPr/>
          <p:nvPr/>
        </p:nvGrpSpPr>
        <p:grpSpPr>
          <a:xfrm>
            <a:off x="61490" y="4617366"/>
            <a:ext cx="3221971" cy="1608993"/>
            <a:chOff x="10046288" y="4473114"/>
            <a:chExt cx="2001562" cy="995286"/>
          </a:xfrm>
        </p:grpSpPr>
        <p:pic>
          <p:nvPicPr>
            <p:cNvPr id="6" name="Picture 5">
              <a:extLst>
                <a:ext uri="{FF2B5EF4-FFF2-40B4-BE49-F238E27FC236}">
                  <a16:creationId xmlns:a16="http://schemas.microsoft.com/office/drawing/2014/main" id="{01CBA563-0BBD-2C4E-B6FC-6B0D79E56AE2}"/>
                </a:ext>
              </a:extLst>
            </p:cNvPr>
            <p:cNvPicPr>
              <a:picLocks noChangeAspect="1"/>
            </p:cNvPicPr>
            <p:nvPr/>
          </p:nvPicPr>
          <p:blipFill>
            <a:blip r:embed="rId2"/>
            <a:stretch>
              <a:fillRect/>
            </a:stretch>
          </p:blipFill>
          <p:spPr>
            <a:xfrm>
              <a:off x="10046288" y="4473114"/>
              <a:ext cx="2001562" cy="450112"/>
            </a:xfrm>
            <a:prstGeom prst="rect">
              <a:avLst/>
            </a:prstGeom>
          </p:spPr>
        </p:pic>
        <p:pic>
          <p:nvPicPr>
            <p:cNvPr id="7" name="Picture 6">
              <a:extLst>
                <a:ext uri="{FF2B5EF4-FFF2-40B4-BE49-F238E27FC236}">
                  <a16:creationId xmlns:a16="http://schemas.microsoft.com/office/drawing/2014/main" id="{B5ACAC3D-3843-7A49-A432-8111B51DD08F}"/>
                </a:ext>
              </a:extLst>
            </p:cNvPr>
            <p:cNvPicPr>
              <a:picLocks noChangeAspect="1"/>
            </p:cNvPicPr>
            <p:nvPr/>
          </p:nvPicPr>
          <p:blipFill>
            <a:blip r:embed="rId3"/>
            <a:stretch>
              <a:fillRect/>
            </a:stretch>
          </p:blipFill>
          <p:spPr>
            <a:xfrm>
              <a:off x="10189044" y="5018288"/>
              <a:ext cx="1716050" cy="450112"/>
            </a:xfrm>
            <a:prstGeom prst="rect">
              <a:avLst/>
            </a:prstGeom>
          </p:spPr>
        </p:pic>
      </p:grpSp>
      <p:sp>
        <p:nvSpPr>
          <p:cNvPr id="9" name="Title 1">
            <a:extLst>
              <a:ext uri="{FF2B5EF4-FFF2-40B4-BE49-F238E27FC236}">
                <a16:creationId xmlns:a16="http://schemas.microsoft.com/office/drawing/2014/main" id="{92BD1509-60FF-3F48-B063-2ADDF9FBD7C3}"/>
              </a:ext>
            </a:extLst>
          </p:cNvPr>
          <p:cNvSpPr>
            <a:spLocks noGrp="1"/>
          </p:cNvSpPr>
          <p:nvPr>
            <p:ph type="title"/>
          </p:nvPr>
        </p:nvSpPr>
        <p:spPr/>
        <p:txBody>
          <a:bodyPr>
            <a:noAutofit/>
          </a:bodyPr>
          <a:lstStyle/>
          <a:p>
            <a:r>
              <a:rPr lang="en-US" sz="3600" b="1" dirty="0"/>
              <a:t>2-layer </a:t>
            </a:r>
            <a:r>
              <a:rPr lang="en-US" sz="3600" b="1" dirty="0" err="1"/>
              <a:t>ReLU</a:t>
            </a:r>
            <a:r>
              <a:rPr lang="en-US" sz="3600" b="1" dirty="0"/>
              <a:t> neural network</a:t>
            </a:r>
          </a:p>
        </p:txBody>
      </p:sp>
      <p:sp>
        <p:nvSpPr>
          <p:cNvPr id="16" name="文本框 15">
            <a:extLst>
              <a:ext uri="{FF2B5EF4-FFF2-40B4-BE49-F238E27FC236}">
                <a16:creationId xmlns:a16="http://schemas.microsoft.com/office/drawing/2014/main" id="{AE0850B0-25F2-4137-96E3-F62F7CD7C3C6}"/>
              </a:ext>
            </a:extLst>
          </p:cNvPr>
          <p:cNvSpPr txBox="1"/>
          <p:nvPr/>
        </p:nvSpPr>
        <p:spPr>
          <a:xfrm>
            <a:off x="0" y="6347137"/>
            <a:ext cx="100838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Tao Luo#, </a:t>
            </a:r>
            <a:r>
              <a:rPr kumimoji="0" lang="en-US" altLang="zh-CN" sz="1200" b="1" i="0" u="none" strike="noStrike" kern="1200" cap="none" spc="0" normalizeH="0" baseline="0" noProof="0" dirty="0" err="1">
                <a:ln>
                  <a:noFill/>
                </a:ln>
                <a:solidFill>
                  <a:srgbClr val="FFFFFF"/>
                </a:solidFill>
                <a:effectLst/>
                <a:uLnTx/>
                <a:uFillTx/>
                <a:latin typeface="Georgia" panose="02040502050405020303" pitchFamily="18" charset="0"/>
                <a:ea typeface="黑体"/>
                <a:cs typeface="+mn-cs"/>
              </a:rPr>
              <a:t>Zhi</a:t>
            </a:r>
            <a:r>
              <a:rPr kumimoji="0" lang="en-US" altLang="zh-CN" sz="1200" b="1"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-Qin John Xu</a:t>
            </a:r>
            <a:r>
              <a:rPr kumimoji="0" lang="en-US" altLang="zh-CN" sz="12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 #, Zheng Ma, Yaoyu Zhang*,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Phase diagram for two-layer </a:t>
            </a:r>
            <a:r>
              <a:rPr kumimoji="0" lang="en-US" altLang="zh-CN" sz="1200" b="0" i="0" u="none" strike="noStrike" kern="1200" cap="none" spc="0" normalizeH="0" baseline="0" noProof="0" dirty="0" err="1">
                <a:ln>
                  <a:noFill/>
                </a:ln>
                <a:solidFill>
                  <a:srgbClr val="FFFFFF"/>
                </a:solidFill>
                <a:effectLst/>
                <a:uLnTx/>
                <a:uFillTx/>
                <a:latin typeface="Georgia" panose="02040502050405020303" pitchFamily="18" charset="0"/>
                <a:ea typeface="黑体"/>
                <a:cs typeface="+mn-cs"/>
              </a:rPr>
              <a:t>ReLU</a:t>
            </a:r>
            <a:r>
              <a:rPr kumimoji="0" lang="en-US" altLang="zh-CN" sz="12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 neural networks at infinite-width limit, Journal of Machine Learning Research (2021)</a:t>
            </a:r>
            <a:endParaRPr kumimoji="0" lang="zh-CN" altLang="en-US" sz="1200" b="0" i="0" u="none" strike="noStrike" kern="1200" cap="none" spc="0" normalizeH="0" baseline="0" noProof="0" dirty="0">
              <a:ln>
                <a:noFill/>
              </a:ln>
              <a:solidFill>
                <a:srgbClr val="FFFFFF"/>
              </a:solidFill>
              <a:effectLst/>
              <a:uLnTx/>
              <a:uFillTx/>
              <a:latin typeface="Book Antiqua"/>
              <a:ea typeface="黑体"/>
              <a:cs typeface="+mn-cs"/>
            </a:endParaRPr>
          </a:p>
        </p:txBody>
      </p:sp>
      <mc:AlternateContent xmlns:mc="http://schemas.openxmlformats.org/markup-compatibility/2006" xmlns:a14="http://schemas.microsoft.com/office/drawing/2010/main">
        <mc:Choice Requires="a14">
          <p:sp>
            <p:nvSpPr>
              <p:cNvPr id="2" name="TextBox 2">
                <a:extLst>
                  <a:ext uri="{FF2B5EF4-FFF2-40B4-BE49-F238E27FC236}">
                    <a16:creationId xmlns:a16="http://schemas.microsoft.com/office/drawing/2014/main" id="{97CD5259-8B68-FAB2-9662-38884F1B73F0}"/>
                  </a:ext>
                </a:extLst>
              </p:cNvPr>
              <p:cNvSpPr txBox="1"/>
              <p:nvPr/>
            </p:nvSpPr>
            <p:spPr>
              <a:xfrm>
                <a:off x="291288" y="2935213"/>
                <a:ext cx="2919050" cy="132100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242C2D"/>
                    </a:solidFill>
                    <a:effectLst/>
                    <a:uLnTx/>
                    <a:uFillTx/>
                    <a:latin typeface="Cambria Math" panose="02040503050406030204" pitchFamily="18" charset="0"/>
                    <a:ea typeface="黑体"/>
                    <a:cs typeface="+mn-cs"/>
                  </a:rPr>
                  <a:t>Abuse of notation</a:t>
                </a: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242C2D"/>
                          </a:solidFill>
                          <a:effectLst/>
                          <a:uLnTx/>
                          <a:uFillTx/>
                          <a:latin typeface="Cambria Math" panose="02040503050406030204" pitchFamily="18" charset="0"/>
                          <a:ea typeface="+mn-ea"/>
                          <a:cs typeface="+mn-cs"/>
                        </a:rPr>
                        <m:t>𝑥</m:t>
                      </m:r>
                      <m:r>
                        <a:rPr kumimoji="0" lang="en-US" sz="2400" b="0" i="1" u="none" strike="noStrike" kern="1200" cap="none" spc="0" normalizeH="0" baseline="0" noProof="0" smtClean="0">
                          <a:ln>
                            <a:noFill/>
                          </a:ln>
                          <a:solidFill>
                            <a:srgbClr val="242C2D"/>
                          </a:soli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mn-ea"/>
                              <a:cs typeface="+mn-cs"/>
                            </a:rPr>
                          </m:ctrlPr>
                        </m:sSupPr>
                        <m:e>
                          <m:d>
                            <m:dPr>
                              <m:begChr m:val="["/>
                              <m:endChr m:val="]"/>
                              <m:ctrlPr>
                                <a:rPr kumimoji="0" lang="en-US"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mn-ea"/>
                                  <a:cs typeface="+mn-cs"/>
                                </a:rPr>
                              </m:ctrlPr>
                            </m:dPr>
                            <m:e>
                              <m:sSup>
                                <m:sSupPr>
                                  <m:ctrlPr>
                                    <a:rPr kumimoji="0" lang="en-US"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mn-ea"/>
                                      <a:cs typeface="+mn-cs"/>
                                    </a:rPr>
                                    <m:t>𝑥</m:t>
                                  </m:r>
                                </m:e>
                                <m:sup>
                                  <m:r>
                                    <a:rPr kumimoji="0" lang="en-US"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mn-ea"/>
                                      <a:cs typeface="+mn-cs"/>
                                    </a:rPr>
                                    <m:t>𝑇</m:t>
                                  </m:r>
                                </m:sup>
                              </m:sSup>
                              <m:r>
                                <a:rPr kumimoji="0" lang="en-US"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mn-ea"/>
                                  <a:cs typeface="+mn-cs"/>
                                </a:rPr>
                                <m:t>,1</m:t>
                              </m:r>
                            </m:e>
                          </m:d>
                        </m:e>
                        <m:sup>
                          <m:r>
                            <a:rPr kumimoji="0" lang="en-US"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mn-ea"/>
                              <a:cs typeface="+mn-cs"/>
                            </a:rPr>
                            <m:t>𝑇</m:t>
                          </m:r>
                        </m:sup>
                      </m:sSup>
                    </m:oMath>
                  </m:oMathPara>
                </a14:m>
                <a:endParaRPr kumimoji="0" lang="en-US" sz="2400" b="0" i="0" u="none" strike="noStrike" kern="1200" cap="none" spc="0" normalizeH="0" baseline="0" noProof="0" dirty="0">
                  <a:ln>
                    <a:noFill/>
                  </a:ln>
                  <a:solidFill>
                    <a:srgbClr val="242C2D"/>
                  </a:solidFill>
                  <a:effectLst/>
                  <a:uLnTx/>
                  <a:uFillTx/>
                  <a:latin typeface="Calibri" panose="020F0502020204030204"/>
                  <a:ea typeface="黑体"/>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srgbClr val="242C2D"/>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242C2D"/>
                              </a:solidFill>
                              <a:effectLst/>
                              <a:uLnTx/>
                              <a:uFillTx/>
                              <a:latin typeface="Cambria Math" panose="02040503050406030204" pitchFamily="18" charset="0"/>
                              <a:ea typeface="+mn-ea"/>
                              <a:cs typeface="+mn-cs"/>
                            </a:rPr>
                            <m:t>𝑤</m:t>
                          </m:r>
                        </m:e>
                        <m:sub>
                          <m:r>
                            <a:rPr kumimoji="0" lang="en-US" sz="2400" b="0" i="1" u="none" strike="noStrike" kern="1200" cap="none" spc="0" normalizeH="0" baseline="0" noProof="0" smtClean="0">
                              <a:ln>
                                <a:noFill/>
                              </a:ln>
                              <a:solidFill>
                                <a:srgbClr val="242C2D"/>
                              </a:solidFill>
                              <a:effectLst/>
                              <a:uLnTx/>
                              <a:uFillTx/>
                              <a:latin typeface="Cambria Math" panose="02040503050406030204" pitchFamily="18" charset="0"/>
                              <a:ea typeface="+mn-ea"/>
                              <a:cs typeface="+mn-cs"/>
                            </a:rPr>
                            <m:t>𝑘</m:t>
                          </m:r>
                        </m:sub>
                      </m:sSub>
                      <m:r>
                        <a:rPr kumimoji="0" lang="en-US" sz="2400" b="0" i="1" u="none" strike="noStrike" kern="1200" cap="none" spc="0" normalizeH="0" baseline="0" noProof="0" smtClean="0">
                          <a:ln>
                            <a:noFill/>
                          </a:ln>
                          <a:solidFill>
                            <a:srgbClr val="242C2D"/>
                          </a:soli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mn-ea"/>
                              <a:cs typeface="+mn-cs"/>
                            </a:rPr>
                          </m:ctrlPr>
                        </m:sSupPr>
                        <m:e>
                          <m:d>
                            <m:dPr>
                              <m:begChr m:val="["/>
                              <m:endChr m:val="]"/>
                              <m:ctrlPr>
                                <a:rPr kumimoji="0" lang="en-US"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mn-ea"/>
                                  <a:cs typeface="+mn-cs"/>
                                </a:rPr>
                              </m:ctrlPr>
                            </m:dPr>
                            <m:e>
                              <m:sSubSup>
                                <m:sSubSupPr>
                                  <m:ctrlPr>
                                    <a:rPr kumimoji="0" lang="en-US"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mn-ea"/>
                                      <a:cs typeface="+mn-cs"/>
                                    </a:rPr>
                                    <m:t>𝑤</m:t>
                                  </m:r>
                                </m:e>
                                <m:sub>
                                  <m:r>
                                    <a:rPr kumimoji="0" lang="en-US"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mn-ea"/>
                                      <a:cs typeface="+mn-cs"/>
                                    </a:rPr>
                                    <m:t>𝑘</m:t>
                                  </m:r>
                                </m:sub>
                                <m:sup>
                                  <m:r>
                                    <a:rPr kumimoji="0" lang="en-US"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mn-ea"/>
                                      <a:cs typeface="+mn-cs"/>
                                    </a:rPr>
                                    <m:t>𝑇</m:t>
                                  </m:r>
                                </m:sup>
                              </m:sSubSup>
                              <m:r>
                                <a:rPr kumimoji="0" lang="en-US"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mn-ea"/>
                                      <a:cs typeface="+mn-cs"/>
                                    </a:rPr>
                                    <m:t>𝑏</m:t>
                                  </m:r>
                                </m:e>
                                <m:sub>
                                  <m:r>
                                    <a:rPr kumimoji="0" lang="en-US"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mn-ea"/>
                                      <a:cs typeface="+mn-cs"/>
                                    </a:rPr>
                                    <m:t>𝑘</m:t>
                                  </m:r>
                                </m:sub>
                              </m:sSub>
                            </m:e>
                          </m:d>
                        </m:e>
                        <m:sup>
                          <m:r>
                            <a:rPr kumimoji="0" lang="en-US"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mn-ea"/>
                              <a:cs typeface="+mn-cs"/>
                            </a:rPr>
                            <m:t>𝑇</m:t>
                          </m:r>
                        </m:sup>
                      </m:sSup>
                    </m:oMath>
                  </m:oMathPara>
                </a14:m>
                <a:endParaRPr kumimoji="0" lang="en-US" sz="2400" b="0" i="0" u="none" strike="noStrike" kern="1200" cap="none" spc="0" normalizeH="0" baseline="0" noProof="0" dirty="0">
                  <a:ln>
                    <a:noFill/>
                  </a:ln>
                  <a:solidFill>
                    <a:srgbClr val="242C2D"/>
                  </a:solidFill>
                  <a:effectLst/>
                  <a:uLnTx/>
                  <a:uFillTx/>
                  <a:latin typeface="Calibri" panose="020F0502020204030204"/>
                  <a:ea typeface="黑体"/>
                  <a:cs typeface="+mn-cs"/>
                </a:endParaRPr>
              </a:p>
            </p:txBody>
          </p:sp>
        </mc:Choice>
        <mc:Fallback xmlns="">
          <p:sp>
            <p:nvSpPr>
              <p:cNvPr id="2" name="TextBox 2">
                <a:extLst>
                  <a:ext uri="{FF2B5EF4-FFF2-40B4-BE49-F238E27FC236}">
                    <a16:creationId xmlns:a16="http://schemas.microsoft.com/office/drawing/2014/main" id="{97CD5259-8B68-FAB2-9662-38884F1B73F0}"/>
                  </a:ext>
                </a:extLst>
              </p:cNvPr>
              <p:cNvSpPr txBox="1">
                <a:spLocks noRot="1" noChangeAspect="1" noMove="1" noResize="1" noEditPoints="1" noAdjustHandles="1" noChangeArrowheads="1" noChangeShapeType="1" noTextEdit="1"/>
              </p:cNvSpPr>
              <p:nvPr/>
            </p:nvSpPr>
            <p:spPr>
              <a:xfrm>
                <a:off x="291288" y="2935213"/>
                <a:ext cx="2919050" cy="1321003"/>
              </a:xfrm>
              <a:prstGeom prst="rect">
                <a:avLst/>
              </a:prstGeom>
              <a:blipFill>
                <a:blip r:embed="rId4"/>
                <a:stretch>
                  <a:fillRect l="-3340" t="-3687"/>
                </a:stretch>
              </a:blipFill>
            </p:spPr>
            <p:txBody>
              <a:bodyPr/>
              <a:lstStyle/>
              <a:p>
                <a:r>
                  <a:rPr lang="zh-CN" altLang="en-US">
                    <a:noFill/>
                  </a:rPr>
                  <a:t> </a:t>
                </a:r>
              </a:p>
            </p:txBody>
          </p:sp>
        </mc:Fallback>
      </mc:AlternateContent>
      <p:cxnSp>
        <p:nvCxnSpPr>
          <p:cNvPr id="4" name="直接箭头连接符 3">
            <a:extLst>
              <a:ext uri="{FF2B5EF4-FFF2-40B4-BE49-F238E27FC236}">
                <a16:creationId xmlns:a16="http://schemas.microsoft.com/office/drawing/2014/main" id="{4990E164-5D3A-5777-3569-E5050E066BE7}"/>
              </a:ext>
            </a:extLst>
          </p:cNvPr>
          <p:cNvCxnSpPr/>
          <p:nvPr/>
        </p:nvCxnSpPr>
        <p:spPr>
          <a:xfrm>
            <a:off x="4200292" y="5309419"/>
            <a:ext cx="41110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49BB6629-017C-B290-6B3F-9994B321EEDF}"/>
              </a:ext>
            </a:extLst>
          </p:cNvPr>
          <p:cNvCxnSpPr>
            <a:cxnSpLocks/>
          </p:cNvCxnSpPr>
          <p:nvPr/>
        </p:nvCxnSpPr>
        <p:spPr>
          <a:xfrm flipV="1">
            <a:off x="4352692" y="2661229"/>
            <a:ext cx="0" cy="280059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6E718DED-DDE1-69D5-26C4-19BC4B05AA08}"/>
              </a:ext>
            </a:extLst>
          </p:cNvPr>
          <p:cNvCxnSpPr>
            <a:cxnSpLocks/>
          </p:cNvCxnSpPr>
          <p:nvPr/>
        </p:nvCxnSpPr>
        <p:spPr>
          <a:xfrm flipV="1">
            <a:off x="4352692" y="3813038"/>
            <a:ext cx="1557454" cy="1496381"/>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曲线 16">
            <a:extLst>
              <a:ext uri="{FF2B5EF4-FFF2-40B4-BE49-F238E27FC236}">
                <a16:creationId xmlns:a16="http://schemas.microsoft.com/office/drawing/2014/main" id="{2E6DCC96-C762-D68F-164E-22B78C73612A}"/>
              </a:ext>
            </a:extLst>
          </p:cNvPr>
          <p:cNvCxnSpPr>
            <a:cxnSpLocks/>
          </p:cNvCxnSpPr>
          <p:nvPr/>
        </p:nvCxnSpPr>
        <p:spPr>
          <a:xfrm rot="16200000" flipH="1">
            <a:off x="4665152" y="4993691"/>
            <a:ext cx="505071" cy="126381"/>
          </a:xfrm>
          <a:prstGeom prst="curvedConnector3">
            <a:avLst>
              <a:gd name="adj1" fmla="val 13203"/>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F0516F10-9C1B-752D-CC5F-A30C598CAF76}"/>
                  </a:ext>
                </a:extLst>
              </p:cNvPr>
              <p:cNvSpPr txBox="1"/>
              <p:nvPr/>
            </p:nvSpPr>
            <p:spPr>
              <a:xfrm>
                <a:off x="5006897" y="4698356"/>
                <a:ext cx="235290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800" b="1" i="1" u="none" strike="noStrike" kern="1200" cap="none" spc="0" normalizeH="0" baseline="0" noProof="0" smtClean="0">
                          <a:ln>
                            <a:noFill/>
                          </a:ln>
                          <a:solidFill>
                            <a:srgbClr val="242C2D"/>
                          </a:solidFill>
                          <a:effectLst/>
                          <a:uLnTx/>
                          <a:uFillTx/>
                          <a:latin typeface="Cambria Math" panose="02040503050406030204" pitchFamily="18" charset="0"/>
                          <a:cs typeface="+mn-cs"/>
                        </a:rPr>
                        <m:t>𝝓</m:t>
                      </m:r>
                      <m:r>
                        <a:rPr kumimoji="0" lang="en-US" altLang="zh-CN" sz="2800" b="1"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srgbClr val="242C2D"/>
                          </a:solidFill>
                          <a:effectLst/>
                          <a:uLnTx/>
                          <a:uFillTx/>
                          <a:latin typeface="Cambria Math" panose="02040503050406030204" pitchFamily="18" charset="0"/>
                          <a:cs typeface="+mn-cs"/>
                        </a:rPr>
                        <m:t>𝝅</m:t>
                      </m:r>
                      <m:r>
                        <a:rPr kumimoji="0" lang="en-US" altLang="zh-CN" sz="2800" b="1"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srgbClr val="242C2D"/>
                          </a:solidFill>
                          <a:effectLst/>
                          <a:uLnTx/>
                          <a:uFillTx/>
                          <a:latin typeface="Cambria Math" panose="02040503050406030204" pitchFamily="18" charset="0"/>
                          <a:cs typeface="+mn-cs"/>
                        </a:rPr>
                        <m:t>𝝅</m:t>
                      </m:r>
                      <m:r>
                        <a:rPr kumimoji="0" lang="en-US" altLang="zh-CN" sz="2800" b="1"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oMath>
                  </m:oMathPara>
                </a14:m>
                <a:endParaRPr kumimoji="0" lang="zh-CN" altLang="en-US" sz="2800" b="1" i="0" u="none" strike="noStrike" kern="1200" cap="none" spc="0" normalizeH="0" baseline="0" noProof="0" dirty="0">
                  <a:ln>
                    <a:noFill/>
                  </a:ln>
                  <a:solidFill>
                    <a:srgbClr val="242C2D"/>
                  </a:solidFill>
                  <a:effectLst/>
                  <a:uLnTx/>
                  <a:uFillTx/>
                  <a:latin typeface="Book Antiqua"/>
                  <a:ea typeface="黑体"/>
                  <a:cs typeface="+mn-cs"/>
                </a:endParaRPr>
              </a:p>
            </p:txBody>
          </p:sp>
        </mc:Choice>
        <mc:Fallback xmlns="">
          <p:sp>
            <p:nvSpPr>
              <p:cNvPr id="23" name="文本框 22">
                <a:extLst>
                  <a:ext uri="{FF2B5EF4-FFF2-40B4-BE49-F238E27FC236}">
                    <a16:creationId xmlns:a16="http://schemas.microsoft.com/office/drawing/2014/main" id="{F0516F10-9C1B-752D-CC5F-A30C598CAF76}"/>
                  </a:ext>
                </a:extLst>
              </p:cNvPr>
              <p:cNvSpPr txBox="1">
                <a:spLocks noRot="1" noChangeAspect="1" noMove="1" noResize="1" noEditPoints="1" noAdjustHandles="1" noChangeArrowheads="1" noChangeShapeType="1" noTextEdit="1"/>
              </p:cNvSpPr>
              <p:nvPr/>
            </p:nvSpPr>
            <p:spPr>
              <a:xfrm>
                <a:off x="5006897" y="4698356"/>
                <a:ext cx="235290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D69490D-5697-296C-84B4-9E76F047DD22}"/>
                  </a:ext>
                </a:extLst>
              </p:cNvPr>
              <p:cNvSpPr txBox="1"/>
              <p:nvPr/>
            </p:nvSpPr>
            <p:spPr>
              <a:xfrm>
                <a:off x="3754249" y="1312038"/>
                <a:ext cx="553843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242C2D"/>
                    </a:solidFill>
                    <a:effectLst/>
                    <a:uLnTx/>
                    <a:uFillTx/>
                    <a:latin typeface="Book Antiqua"/>
                    <a:ea typeface="黑体"/>
                    <a:cs typeface="+mn-cs"/>
                  </a:rPr>
                  <a:t>For 1d input, </a:t>
                </a:r>
                <a14:m>
                  <m:oMath xmlns:m="http://schemas.openxmlformats.org/officeDocument/2006/math">
                    <m:sSub>
                      <m:sSubPr>
                        <m:ctrlP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𝑤</m:t>
                        </m:r>
                      </m:e>
                      <m:sub>
                        <m: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𝑘</m:t>
                        </m:r>
                      </m:sub>
                    </m:sSub>
                  </m:oMath>
                </a14:m>
                <a:r>
                  <a:rPr kumimoji="0" lang="zh-CN" altLang="en-US" sz="2800" b="0" i="0" u="none" strike="noStrike" kern="1200" cap="none" spc="0" normalizeH="0" baseline="0" noProof="0" dirty="0">
                    <a:ln>
                      <a:noFill/>
                    </a:ln>
                    <a:solidFill>
                      <a:srgbClr val="242C2D"/>
                    </a:solidFill>
                    <a:effectLst/>
                    <a:uLnTx/>
                    <a:uFillTx/>
                    <a:latin typeface="Book Antiqua"/>
                    <a:ea typeface="黑体"/>
                    <a:cs typeface="+mn-cs"/>
                  </a:rPr>
                  <a:t> </a:t>
                </a:r>
                <a:r>
                  <a:rPr kumimoji="0" lang="en-US" altLang="zh-CN" sz="2800" b="0" i="0" u="none" strike="noStrike" kern="1200" cap="none" spc="0" normalizeH="0" baseline="0" noProof="0" dirty="0">
                    <a:ln>
                      <a:noFill/>
                    </a:ln>
                    <a:solidFill>
                      <a:srgbClr val="242C2D"/>
                    </a:solidFill>
                    <a:effectLst/>
                    <a:uLnTx/>
                    <a:uFillTx/>
                    <a:latin typeface="Book Antiqua"/>
                    <a:ea typeface="黑体"/>
                    <a:cs typeface="+mn-cs"/>
                  </a:rPr>
                  <a:t>is a 2d vector.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242C2D"/>
                    </a:solidFill>
                    <a:effectLst/>
                    <a:uLnTx/>
                    <a:uFillTx/>
                    <a:latin typeface="Book Antiqua"/>
                    <a:ea typeface="黑体"/>
                    <a:cs typeface="+mn-cs"/>
                  </a:rPr>
                  <a:t>We use </a:t>
                </a:r>
                <a14:m>
                  <m:oMath xmlns:m="http://schemas.openxmlformats.org/officeDocument/2006/math">
                    <m: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𝜙</m:t>
                    </m:r>
                  </m:oMath>
                </a14:m>
                <a:r>
                  <a:rPr kumimoji="0" lang="zh-CN" altLang="en-US" sz="2800" b="0" i="0" u="none" strike="noStrike" kern="1200" cap="none" spc="0" normalizeH="0" baseline="0" noProof="0" dirty="0">
                    <a:ln>
                      <a:noFill/>
                    </a:ln>
                    <a:solidFill>
                      <a:srgbClr val="242C2D"/>
                    </a:solidFill>
                    <a:effectLst/>
                    <a:uLnTx/>
                    <a:uFillTx/>
                    <a:latin typeface="Book Antiqua"/>
                    <a:ea typeface="黑体"/>
                    <a:cs typeface="+mn-cs"/>
                  </a:rPr>
                  <a:t> </a:t>
                </a:r>
                <a:r>
                  <a:rPr kumimoji="0" lang="en-US" altLang="zh-CN" sz="2800" b="0" i="0" u="none" strike="noStrike" kern="1200" cap="none" spc="0" normalizeH="0" baseline="0" noProof="0" dirty="0">
                    <a:ln>
                      <a:noFill/>
                    </a:ln>
                    <a:solidFill>
                      <a:srgbClr val="242C2D"/>
                    </a:solidFill>
                    <a:effectLst/>
                    <a:uLnTx/>
                    <a:uFillTx/>
                    <a:latin typeface="Book Antiqua"/>
                    <a:ea typeface="黑体"/>
                    <a:cs typeface="+mn-cs"/>
                  </a:rPr>
                  <a:t>to denote its orientation</a:t>
                </a:r>
                <a:endParaRPr kumimoji="0" lang="zh-CN" altLang="en-US" sz="2800" b="0" i="0" u="none" strike="noStrike" kern="1200" cap="none" spc="0" normalizeH="0" baseline="0" noProof="0" dirty="0">
                  <a:ln>
                    <a:noFill/>
                  </a:ln>
                  <a:solidFill>
                    <a:srgbClr val="242C2D"/>
                  </a:solidFill>
                  <a:effectLst/>
                  <a:uLnTx/>
                  <a:uFillTx/>
                  <a:latin typeface="Book Antiqua"/>
                  <a:ea typeface="黑体"/>
                  <a:cs typeface="+mn-cs"/>
                </a:endParaRPr>
              </a:p>
            </p:txBody>
          </p:sp>
        </mc:Choice>
        <mc:Fallback xmlns="">
          <p:sp>
            <p:nvSpPr>
              <p:cNvPr id="24" name="文本框 23">
                <a:extLst>
                  <a:ext uri="{FF2B5EF4-FFF2-40B4-BE49-F238E27FC236}">
                    <a16:creationId xmlns:a16="http://schemas.microsoft.com/office/drawing/2014/main" id="{5D69490D-5697-296C-84B4-9E76F047DD22}"/>
                  </a:ext>
                </a:extLst>
              </p:cNvPr>
              <p:cNvSpPr txBox="1">
                <a:spLocks noRot="1" noChangeAspect="1" noMove="1" noResize="1" noEditPoints="1" noAdjustHandles="1" noChangeArrowheads="1" noChangeShapeType="1" noTextEdit="1"/>
              </p:cNvSpPr>
              <p:nvPr/>
            </p:nvSpPr>
            <p:spPr>
              <a:xfrm>
                <a:off x="3754249" y="1312038"/>
                <a:ext cx="5538436" cy="954107"/>
              </a:xfrm>
              <a:prstGeom prst="rect">
                <a:avLst/>
              </a:prstGeom>
              <a:blipFill>
                <a:blip r:embed="rId6"/>
                <a:stretch>
                  <a:fillRect l="-2313" t="-6369" r="-1762" b="-165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9A2464B-2E7D-DE15-F3B9-60A49BA109D6}"/>
                  </a:ext>
                </a:extLst>
              </p:cNvPr>
              <p:cNvSpPr txBox="1"/>
              <p:nvPr/>
            </p:nvSpPr>
            <p:spPr>
              <a:xfrm>
                <a:off x="-436752" y="842605"/>
                <a:ext cx="4928836" cy="17729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Pr>
                        <m:e>
                          <m:r>
                            <a:rPr kumimoji="0" lang="en-US" altLang="zh-CN" sz="2000" b="1" i="1" u="none" strike="noStrike" kern="1200" cap="none" spc="0" normalizeH="0" baseline="0" noProof="0" smtClean="0">
                              <a:ln>
                                <a:noFill/>
                              </a:ln>
                              <a:solidFill>
                                <a:srgbClr val="242C2D"/>
                              </a:solidFill>
                              <a:effectLst/>
                              <a:uLnTx/>
                              <a:uFillTx/>
                              <a:latin typeface="Cambria Math" panose="02040503050406030204" pitchFamily="18" charset="0"/>
                              <a:cs typeface="+mn-cs"/>
                            </a:rPr>
                            <m:t>𝒇</m:t>
                          </m:r>
                        </m:e>
                        <m:sub>
                          <m: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t>𝜽</m:t>
                          </m:r>
                        </m:sub>
                      </m:sSub>
                      <m:r>
                        <a:rPr kumimoji="0" lang="en-US" altLang="zh-CN" sz="2000" b="1"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nary>
                        <m:naryPr>
                          <m:chr m:val="∑"/>
                          <m:ctrlP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ctrlPr>
                        </m:naryPr>
                        <m:sub>
                          <m:r>
                            <m:rPr>
                              <m:brk m:alnAt="23"/>
                            </m:rP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t>𝒌</m:t>
                          </m:r>
                          <m: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t>=</m:t>
                          </m:r>
                          <m: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t>𝟏</m:t>
                          </m:r>
                        </m:sub>
                        <m:sup>
                          <m: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t>𝒎</m:t>
                          </m:r>
                        </m:sup>
                        <m:e>
                          <m:sSub>
                            <m:sSubPr>
                              <m:ctrlP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t>𝒂</m:t>
                              </m:r>
                            </m:e>
                            <m:sub>
                              <m: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t>𝒌</m:t>
                              </m:r>
                            </m:sub>
                          </m:sSub>
                          <m: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t>𝝈</m:t>
                          </m:r>
                          <m:d>
                            <m:dPr>
                              <m:ctrlP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ctrlPr>
                            </m:dPr>
                            <m:e>
                              <m:sSub>
                                <m:sSubPr>
                                  <m:ctrlPr>
                                    <a:rPr kumimoji="0" lang="en-US" altLang="zh-CN" sz="2000" b="1" i="1" u="none" strike="noStrike" kern="1200" cap="none" spc="0" normalizeH="0" baseline="0" noProof="0" smtClean="0">
                                      <a:ln>
                                        <a:noFill/>
                                      </a:ln>
                                      <a:solidFill>
                                        <a:srgbClr val="B61616"/>
                                      </a:solidFill>
                                      <a:effectLst/>
                                      <a:uLnTx/>
                                      <a:uFillTx/>
                                      <a:latin typeface="Cambria Math" panose="02040503050406030204" pitchFamily="18" charset="0"/>
                                      <a:cs typeface="+mn-cs"/>
                                    </a:rPr>
                                  </m:ctrlPr>
                                </m:sSubPr>
                                <m:e>
                                  <m:r>
                                    <a:rPr kumimoji="0" lang="en-US" altLang="zh-CN" sz="2000" b="1" i="1" u="none" strike="noStrike" kern="1200" cap="none" spc="0" normalizeH="0" baseline="0" noProof="0" smtClean="0">
                                      <a:ln>
                                        <a:noFill/>
                                      </a:ln>
                                      <a:solidFill>
                                        <a:srgbClr val="B61616"/>
                                      </a:solidFill>
                                      <a:effectLst/>
                                      <a:uLnTx/>
                                      <a:uFillTx/>
                                      <a:latin typeface="Cambria Math" panose="02040503050406030204" pitchFamily="18" charset="0"/>
                                      <a:cs typeface="+mn-cs"/>
                                    </a:rPr>
                                    <m:t>𝒘</m:t>
                                  </m:r>
                                </m:e>
                                <m:sub>
                                  <m:r>
                                    <a:rPr kumimoji="0" lang="en-US" altLang="zh-CN" sz="2000" b="1" i="1" u="none" strike="noStrike" kern="1200" cap="none" spc="0" normalizeH="0" baseline="0" noProof="0" smtClean="0">
                                      <a:ln>
                                        <a:noFill/>
                                      </a:ln>
                                      <a:solidFill>
                                        <a:srgbClr val="B61616"/>
                                      </a:solidFill>
                                      <a:effectLst/>
                                      <a:uLnTx/>
                                      <a:uFillTx/>
                                      <a:latin typeface="Cambria Math" panose="02040503050406030204" pitchFamily="18" charset="0"/>
                                      <a:cs typeface="+mn-cs"/>
                                    </a:rPr>
                                    <m:t>𝒌</m:t>
                                  </m:r>
                                </m:sub>
                              </m:sSub>
                              <m:r>
                                <a:rPr kumimoji="0" lang="en-US" altLang="zh-CN" sz="2000" b="1" i="1" u="none" strike="noStrike" kern="1200" cap="none" spc="0" normalizeH="0" baseline="0" noProof="0" smtClean="0">
                                  <a:ln>
                                    <a:noFill/>
                                  </a:ln>
                                  <a:solidFill>
                                    <a:srgbClr val="B61616"/>
                                  </a:solidFill>
                                  <a:effectLst/>
                                  <a:uLnTx/>
                                  <a:uFillTx/>
                                  <a:latin typeface="Cambria Math" panose="02040503050406030204" pitchFamily="18" charset="0"/>
                                  <a:cs typeface="+mn-cs"/>
                                </a:rPr>
                                <m:t>⋅</m:t>
                              </m:r>
                              <m: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t>𝒙</m:t>
                              </m:r>
                            </m:e>
                          </m:d>
                        </m:e>
                      </m:nary>
                      <m:r>
                        <a:rPr kumimoji="0" lang="en-US" altLang="zh-CN" sz="2000" b="1"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nary>
                        <m:naryPr>
                          <m:chr m:val="∑"/>
                          <m:ctrlP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ctrlPr>
                        </m:naryPr>
                        <m:sub>
                          <m:r>
                            <m:rPr>
                              <m:brk m:alnAt="23"/>
                            </m:rP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t>𝒌</m:t>
                          </m:r>
                          <m: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t>=</m:t>
                          </m:r>
                          <m: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t>𝟏</m:t>
                          </m:r>
                        </m:sub>
                        <m:sup>
                          <m: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t>𝒎</m:t>
                          </m:r>
                        </m:sup>
                        <m:e>
                          <m:sSub>
                            <m:sSubPr>
                              <m:ctrlP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t>𝒂</m:t>
                              </m:r>
                            </m:e>
                            <m:sub>
                              <m: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t>𝒌</m:t>
                              </m:r>
                            </m:sub>
                          </m:sSub>
                          <m: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t>𝝈</m:t>
                          </m:r>
                          <m:d>
                            <m:dPr>
                              <m:ctrlP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ctrlPr>
                            </m:dPr>
                            <m:e>
                              <m:d>
                                <m:dPr>
                                  <m:begChr m:val="["/>
                                  <m:endChr m:val="]"/>
                                  <m:ctrlPr>
                                    <a:rPr kumimoji="0" lang="en-US" altLang="zh-CN" sz="2000" b="1"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dPr>
                                <m:e>
                                  <m:sSub>
                                    <m:sSubPr>
                                      <m:ctrlPr>
                                        <a:rPr kumimoji="0" lang="en-US" altLang="zh-CN" sz="2000" b="1" i="1" u="none" strike="noStrike" kern="1200" cap="none" spc="0" normalizeH="0" baseline="0" noProof="0" smtClean="0">
                                          <a:ln>
                                            <a:noFill/>
                                          </a:ln>
                                          <a:solidFill>
                                            <a:srgbClr val="B61616"/>
                                          </a:solidFill>
                                          <a:effectLst/>
                                          <a:uLnTx/>
                                          <a:uFillTx/>
                                          <a:latin typeface="Cambria Math" panose="02040503050406030204" pitchFamily="18" charset="0"/>
                                          <a:cs typeface="+mn-cs"/>
                                        </a:rPr>
                                      </m:ctrlPr>
                                    </m:sSubPr>
                                    <m:e>
                                      <m:r>
                                        <a:rPr kumimoji="0" lang="en-US" altLang="zh-CN" sz="2000" b="1" i="1" u="none" strike="noStrike" kern="1200" cap="none" spc="0" normalizeH="0" baseline="0" noProof="0" smtClean="0">
                                          <a:ln>
                                            <a:noFill/>
                                          </a:ln>
                                          <a:solidFill>
                                            <a:srgbClr val="B61616"/>
                                          </a:solidFill>
                                          <a:effectLst/>
                                          <a:uLnTx/>
                                          <a:uFillTx/>
                                          <a:latin typeface="Cambria Math" panose="02040503050406030204" pitchFamily="18" charset="0"/>
                                          <a:cs typeface="+mn-cs"/>
                                        </a:rPr>
                                        <m:t>𝒘</m:t>
                                      </m:r>
                                    </m:e>
                                    <m:sub>
                                      <m:r>
                                        <a:rPr kumimoji="0" lang="en-US" altLang="zh-CN" sz="2000" b="1" i="1" u="none" strike="noStrike" kern="1200" cap="none" spc="0" normalizeH="0" baseline="0" noProof="0" smtClean="0">
                                          <a:ln>
                                            <a:noFill/>
                                          </a:ln>
                                          <a:solidFill>
                                            <a:srgbClr val="B61616"/>
                                          </a:solidFill>
                                          <a:effectLst/>
                                          <a:uLnTx/>
                                          <a:uFillTx/>
                                          <a:latin typeface="Cambria Math" panose="02040503050406030204" pitchFamily="18" charset="0"/>
                                          <a:cs typeface="+mn-cs"/>
                                        </a:rPr>
                                        <m:t>𝒌</m:t>
                                      </m:r>
                                    </m:sub>
                                  </m:sSub>
                                  <m:r>
                                    <a:rPr kumimoji="0" lang="en-US" altLang="zh-CN" sz="2000" b="1" i="1" u="none" strike="noStrike" kern="1200" cap="none" spc="0" normalizeH="0" baseline="0" noProof="0" smtClean="0">
                                      <a:ln>
                                        <a:noFill/>
                                      </a:ln>
                                      <a:solidFill>
                                        <a:srgbClr val="B61616"/>
                                      </a:solidFill>
                                      <a:effectLst/>
                                      <a:uLnTx/>
                                      <a:uFillTx/>
                                      <a:latin typeface="Cambria Math" panose="02040503050406030204" pitchFamily="18" charset="0"/>
                                      <a:cs typeface="+mn-cs"/>
                                    </a:rPr>
                                    <m:t>,</m:t>
                                  </m:r>
                                  <m:sSub>
                                    <m:sSubPr>
                                      <m:ctrlPr>
                                        <a:rPr kumimoji="0" lang="en-US" altLang="zh-CN" sz="2000" b="1" i="1" u="none" strike="noStrike" kern="1200" cap="none" spc="0" normalizeH="0" baseline="0" noProof="0" smtClean="0">
                                          <a:ln>
                                            <a:noFill/>
                                          </a:ln>
                                          <a:solidFill>
                                            <a:srgbClr val="B61616"/>
                                          </a:solidFill>
                                          <a:effectLst/>
                                          <a:uLnTx/>
                                          <a:uFillTx/>
                                          <a:latin typeface="Cambria Math" panose="02040503050406030204" pitchFamily="18" charset="0"/>
                                          <a:cs typeface="+mn-cs"/>
                                        </a:rPr>
                                      </m:ctrlPr>
                                    </m:sSubPr>
                                    <m:e>
                                      <m:r>
                                        <a:rPr kumimoji="0" lang="en-US" altLang="zh-CN" sz="2000" b="1" i="1" u="none" strike="noStrike" kern="1200" cap="none" spc="0" normalizeH="0" baseline="0" noProof="0" smtClean="0">
                                          <a:ln>
                                            <a:noFill/>
                                          </a:ln>
                                          <a:solidFill>
                                            <a:srgbClr val="B61616"/>
                                          </a:solidFill>
                                          <a:effectLst/>
                                          <a:uLnTx/>
                                          <a:uFillTx/>
                                          <a:latin typeface="Cambria Math" panose="02040503050406030204" pitchFamily="18" charset="0"/>
                                          <a:cs typeface="+mn-cs"/>
                                        </a:rPr>
                                        <m:t>𝒃</m:t>
                                      </m:r>
                                    </m:e>
                                    <m:sub>
                                      <m:r>
                                        <a:rPr kumimoji="0" lang="en-US" altLang="zh-CN" sz="2000" b="1" i="1" u="none" strike="noStrike" kern="1200" cap="none" spc="0" normalizeH="0" baseline="0" noProof="0" smtClean="0">
                                          <a:ln>
                                            <a:noFill/>
                                          </a:ln>
                                          <a:solidFill>
                                            <a:srgbClr val="B61616"/>
                                          </a:solidFill>
                                          <a:effectLst/>
                                          <a:uLnTx/>
                                          <a:uFillTx/>
                                          <a:latin typeface="Cambria Math" panose="02040503050406030204" pitchFamily="18" charset="0"/>
                                          <a:cs typeface="+mn-cs"/>
                                        </a:rPr>
                                        <m:t>𝒌</m:t>
                                      </m:r>
                                    </m:sub>
                                  </m:sSub>
                                </m:e>
                              </m:d>
                              <m:r>
                                <a:rPr kumimoji="0" lang="en-US" altLang="zh-CN" sz="2000" b="1"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sSup>
                                <m:sSupPr>
                                  <m:ctrlPr>
                                    <a:rPr kumimoji="0" lang="en-US" altLang="zh-CN" sz="2000" b="1"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pPr>
                                <m:e>
                                  <m:d>
                                    <m:dPr>
                                      <m:begChr m:val="["/>
                                      <m:endChr m:val="]"/>
                                      <m:ctrlPr>
                                        <a:rPr kumimoji="0" lang="en-US" altLang="zh-CN" sz="2000" b="1"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dPr>
                                    <m:e>
                                      <m:r>
                                        <a:rPr kumimoji="0" lang="en-US" altLang="zh-CN" sz="2000" b="1" i="1" u="none" strike="noStrike" kern="1200" cap="none" spc="0" normalizeH="0" baseline="0" noProof="0">
                                          <a:ln>
                                            <a:noFill/>
                                          </a:ln>
                                          <a:solidFill>
                                            <a:srgbClr val="242C2D"/>
                                          </a:solidFill>
                                          <a:effectLst/>
                                          <a:uLnTx/>
                                          <a:uFillTx/>
                                          <a:latin typeface="Cambria Math" panose="02040503050406030204" pitchFamily="18" charset="0"/>
                                          <a:cs typeface="+mn-cs"/>
                                        </a:rPr>
                                        <m:t>𝒙</m:t>
                                      </m:r>
                                      <m:r>
                                        <a:rPr kumimoji="0" lang="en-US" altLang="zh-CN" sz="2000" b="1"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srgbClr val="242C2D"/>
                                          </a:solidFill>
                                          <a:effectLst/>
                                          <a:uLnTx/>
                                          <a:uFillTx/>
                                          <a:latin typeface="Cambria Math" panose="02040503050406030204" pitchFamily="18" charset="0"/>
                                          <a:cs typeface="+mn-cs"/>
                                        </a:rPr>
                                        <m:t>𝟏</m:t>
                                      </m:r>
                                    </m:e>
                                  </m:d>
                                </m:e>
                                <m:sup>
                                  <m:r>
                                    <a:rPr kumimoji="0" lang="en-US" altLang="zh-CN" sz="2000" b="1" i="1" u="none" strike="noStrike" kern="1200" cap="none" spc="0" normalizeH="0" baseline="0" noProof="0" smtClean="0">
                                      <a:ln>
                                        <a:noFill/>
                                      </a:ln>
                                      <a:solidFill>
                                        <a:srgbClr val="242C2D"/>
                                      </a:solidFill>
                                      <a:effectLst/>
                                      <a:uLnTx/>
                                      <a:uFillTx/>
                                      <a:latin typeface="Cambria Math" panose="02040503050406030204" pitchFamily="18" charset="0"/>
                                      <a:cs typeface="+mn-cs"/>
                                    </a:rPr>
                                    <m:t>𝑻</m:t>
                                  </m:r>
                                </m:sup>
                              </m:sSup>
                            </m:e>
                          </m:d>
                        </m:e>
                      </m:nary>
                    </m:oMath>
                  </m:oMathPara>
                </a14:m>
                <a:endParaRPr kumimoji="0" lang="zh-CN" altLang="en-US" sz="2000" b="1" i="0" u="none" strike="noStrike" kern="1200" cap="none" spc="0" normalizeH="0" baseline="0" noProof="0" dirty="0">
                  <a:ln>
                    <a:noFill/>
                  </a:ln>
                  <a:solidFill>
                    <a:srgbClr val="242C2D"/>
                  </a:solidFill>
                  <a:effectLst/>
                  <a:uLnTx/>
                  <a:uFillTx/>
                  <a:latin typeface="Book Antiqua"/>
                  <a:ea typeface="黑体"/>
                  <a:cs typeface="+mn-cs"/>
                </a:endParaRPr>
              </a:p>
            </p:txBody>
          </p:sp>
        </mc:Choice>
        <mc:Fallback xmlns="">
          <p:sp>
            <p:nvSpPr>
              <p:cNvPr id="3" name="文本框 2">
                <a:extLst>
                  <a:ext uri="{FF2B5EF4-FFF2-40B4-BE49-F238E27FC236}">
                    <a16:creationId xmlns:a16="http://schemas.microsoft.com/office/drawing/2014/main" id="{39A2464B-2E7D-DE15-F3B9-60A49BA109D6}"/>
                  </a:ext>
                </a:extLst>
              </p:cNvPr>
              <p:cNvSpPr txBox="1">
                <a:spLocks noRot="1" noChangeAspect="1" noMove="1" noResize="1" noEditPoints="1" noAdjustHandles="1" noChangeArrowheads="1" noChangeShapeType="1" noTextEdit="1"/>
              </p:cNvSpPr>
              <p:nvPr/>
            </p:nvSpPr>
            <p:spPr>
              <a:xfrm>
                <a:off x="-436752" y="842605"/>
                <a:ext cx="4928836" cy="177292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4123307-0354-0122-F019-91573248D9AE}"/>
                  </a:ext>
                </a:extLst>
              </p:cNvPr>
              <p:cNvSpPr txBox="1"/>
              <p:nvPr/>
            </p:nvSpPr>
            <p:spPr>
              <a:xfrm>
                <a:off x="9166302" y="1446304"/>
                <a:ext cx="30256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2000" b="0" i="1" u="none" strike="noStrike" kern="1200" cap="none" spc="0" normalizeH="0" baseline="0" noProof="0">
                        <a:ln>
                          <a:noFill/>
                        </a:ln>
                        <a:solidFill>
                          <a:srgbClr val="B61616"/>
                        </a:solidFill>
                        <a:effectLst/>
                        <a:uLnTx/>
                        <a:uFillTx/>
                        <a:latin typeface="Cambria Math" panose="02040503050406030204" pitchFamily="18" charset="0"/>
                        <a:cs typeface="+mn-cs"/>
                      </a:rPr>
                      <m:t>𝜎</m:t>
                    </m:r>
                    <m:d>
                      <m:dPr>
                        <m:ctrlPr>
                          <a:rPr kumimoji="0" lang="en-US" altLang="zh-CN" sz="2000" b="0" i="1" u="none" strike="noStrike" kern="1200" cap="none" spc="0" normalizeH="0" baseline="0" noProof="0">
                            <a:ln>
                              <a:noFill/>
                            </a:ln>
                            <a:solidFill>
                              <a:srgbClr val="B61616"/>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B61616"/>
                            </a:solidFill>
                            <a:effectLst/>
                            <a:uLnTx/>
                            <a:uFillTx/>
                            <a:latin typeface="Cambria Math" panose="02040503050406030204" pitchFamily="18" charset="0"/>
                            <a:cs typeface="+mn-cs"/>
                          </a:rPr>
                          <m:t>𝑥</m:t>
                        </m:r>
                      </m:e>
                    </m:d>
                    <m:r>
                      <a:rPr kumimoji="0" lang="en-US" altLang="zh-CN" sz="2000" b="0" i="1" u="none" strike="noStrike" kern="1200" cap="none" spc="0" normalizeH="0" baseline="0" noProof="0" smtClean="0">
                        <a:ln>
                          <a:noFill/>
                        </a:ln>
                        <a:solidFill>
                          <a:srgbClr val="B61616"/>
                        </a:solidFill>
                        <a:effectLst/>
                        <a:uLnTx/>
                        <a:uFillTx/>
                        <a:latin typeface="Cambria Math" panose="02040503050406030204" pitchFamily="18" charset="0"/>
                        <a:cs typeface="+mn-cs"/>
                      </a:rPr>
                      <m:t>=</m:t>
                    </m:r>
                  </m:oMath>
                </a14:m>
                <a:r>
                  <a:rPr kumimoji="0" lang="en-US" altLang="zh-CN" sz="2000" b="0" i="0" u="none" strike="noStrike" kern="1200" cap="none" spc="0" normalizeH="0" baseline="0" noProof="0" dirty="0">
                    <a:ln>
                      <a:noFill/>
                    </a:ln>
                    <a:solidFill>
                      <a:srgbClr val="B61616"/>
                    </a:solidFill>
                    <a:effectLst/>
                    <a:uLnTx/>
                    <a:uFillTx/>
                    <a:latin typeface="Book Antiqua"/>
                    <a:ea typeface="黑体"/>
                    <a:cs typeface="+mn-cs"/>
                  </a:rPr>
                  <a:t>ReLU(x)=max(0,x)</a:t>
                </a:r>
                <a:endParaRPr kumimoji="0" lang="zh-CN" altLang="en-US" sz="2000" b="0" i="0" u="none" strike="noStrike" kern="1200" cap="none" spc="0" normalizeH="0" baseline="0" noProof="0" dirty="0">
                  <a:ln>
                    <a:noFill/>
                  </a:ln>
                  <a:solidFill>
                    <a:srgbClr val="B61616"/>
                  </a:solidFill>
                  <a:effectLst/>
                  <a:uLnTx/>
                  <a:uFillTx/>
                  <a:latin typeface="Book Antiqua"/>
                  <a:ea typeface="黑体"/>
                  <a:cs typeface="+mn-cs"/>
                </a:endParaRPr>
              </a:p>
            </p:txBody>
          </p:sp>
        </mc:Choice>
        <mc:Fallback xmlns="">
          <p:sp>
            <p:nvSpPr>
              <p:cNvPr id="11" name="文本框 10">
                <a:extLst>
                  <a:ext uri="{FF2B5EF4-FFF2-40B4-BE49-F238E27FC236}">
                    <a16:creationId xmlns:a16="http://schemas.microsoft.com/office/drawing/2014/main" id="{44123307-0354-0122-F019-91573248D9AE}"/>
                  </a:ext>
                </a:extLst>
              </p:cNvPr>
              <p:cNvSpPr txBox="1">
                <a:spLocks noRot="1" noChangeAspect="1" noMove="1" noResize="1" noEditPoints="1" noAdjustHandles="1" noChangeArrowheads="1" noChangeShapeType="1" noTextEdit="1"/>
              </p:cNvSpPr>
              <p:nvPr/>
            </p:nvSpPr>
            <p:spPr>
              <a:xfrm>
                <a:off x="9166302" y="1446304"/>
                <a:ext cx="3025698" cy="400110"/>
              </a:xfrm>
              <a:prstGeom prst="rect">
                <a:avLst/>
              </a:prstGeom>
              <a:blipFill>
                <a:blip r:embed="rId8"/>
                <a:stretch>
                  <a:fillRect t="-6061" r="-2016" b="-27273"/>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4D65CA1B-0324-DD71-0D26-93598DA78F09}"/>
              </a:ext>
            </a:extLst>
          </p:cNvPr>
          <p:cNvCxnSpPr>
            <a:cxnSpLocks/>
          </p:cNvCxnSpPr>
          <p:nvPr/>
        </p:nvCxnSpPr>
        <p:spPr>
          <a:xfrm flipH="1">
            <a:off x="11011847" y="1900092"/>
            <a:ext cx="798911" cy="14308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25C6AF3-D1C4-3C68-C2CB-0F928C67F9D8}"/>
              </a:ext>
            </a:extLst>
          </p:cNvPr>
          <p:cNvCxnSpPr>
            <a:cxnSpLocks/>
          </p:cNvCxnSpPr>
          <p:nvPr/>
        </p:nvCxnSpPr>
        <p:spPr>
          <a:xfrm>
            <a:off x="9975419" y="3330959"/>
            <a:ext cx="1058091" cy="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0A1F8E5-9A9E-7821-E32E-47D20933D5A1}"/>
                  </a:ext>
                </a:extLst>
              </p:cNvPr>
              <p:cNvSpPr txBox="1"/>
              <p:nvPr/>
            </p:nvSpPr>
            <p:spPr>
              <a:xfrm>
                <a:off x="9753600" y="3710842"/>
                <a:ext cx="1905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𝜎</m:t>
                      </m:r>
                      <m:d>
                        <m:dPr>
                          <m:ctrlPr>
                            <a:rPr kumimoji="0" lang="en-US" altLang="zh-CN" sz="1800" b="0" i="1" u="none" strike="noStrike" kern="1200" cap="none" spc="0" normalizeH="0" baseline="0" noProof="0" smtClean="0">
                              <a:ln>
                                <a:noFill/>
                              </a:ln>
                              <a:solidFill>
                                <a:srgbClr val="B61616"/>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𝑤𝑥</m:t>
                          </m:r>
                          <m:r>
                            <a:rPr kumimoji="0" lang="en-US" altLang="zh-CN" sz="1800" b="0" i="1" u="none" strike="noStrike" kern="1200" cap="none" spc="0" normalizeH="0" baseline="0" noProof="0" smtClean="0">
                              <a:ln>
                                <a:noFill/>
                              </a:ln>
                              <a:solidFill>
                                <a:srgbClr val="B61616"/>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𝑏</m:t>
                          </m:r>
                        </m:e>
                      </m:d>
                    </m:oMath>
                  </m:oMathPara>
                </a14:m>
                <a:endParaRPr kumimoji="0" lang="en-US" altLang="zh-CN" sz="1800" b="0" i="0" u="none" strike="noStrike" kern="1200" cap="none" spc="0" normalizeH="0" baseline="0" noProof="0" dirty="0">
                  <a:ln>
                    <a:noFill/>
                  </a:ln>
                  <a:solidFill>
                    <a:srgbClr val="B61616"/>
                  </a:solidFill>
                  <a:effectLst/>
                  <a:uLnTx/>
                  <a:uFillTx/>
                  <a:latin typeface="Book Antiqua"/>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srgbClr val="B61616"/>
                              </a:solidFill>
                              <a:effectLst/>
                              <a:uLnTx/>
                              <a:uFillTx/>
                              <a:latin typeface="Cambria Math" panose="02040503050406030204" pitchFamily="18" charset="0"/>
                              <a:cs typeface="+mn-cs"/>
                            </a:rPr>
                          </m:ctrlPr>
                        </m:funcPr>
                        <m:fName>
                          <m:r>
                            <m:rPr>
                              <m:sty m:val="p"/>
                            </m:rPr>
                            <a:rPr kumimoji="0" lang="en-US" altLang="zh-CN" sz="1800" b="0" i="0" u="none" strike="noStrike" kern="1200" cap="none" spc="0" normalizeH="0" baseline="0" noProof="0" smtClean="0">
                              <a:ln>
                                <a:noFill/>
                              </a:ln>
                              <a:solidFill>
                                <a:srgbClr val="B61616"/>
                              </a:solidFill>
                              <a:effectLst/>
                              <a:uLnTx/>
                              <a:uFillTx/>
                              <a:latin typeface="Cambria Math" panose="02040503050406030204" pitchFamily="18" charset="0"/>
                              <a:cs typeface="+mn-cs"/>
                            </a:rPr>
                            <m:t>tan</m:t>
                          </m:r>
                        </m:fName>
                        <m:e>
                          <m:d>
                            <m:dPr>
                              <m:ctrlPr>
                                <a:rPr kumimoji="0" lang="en-US" altLang="zh-CN" sz="1800" b="0" i="1" u="none" strike="noStrike" kern="1200" cap="none" spc="0" normalizeH="0" baseline="0" noProof="0" smtClean="0">
                                  <a:ln>
                                    <a:noFill/>
                                  </a:ln>
                                  <a:solidFill>
                                    <a:srgbClr val="B61616"/>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𝜙</m:t>
                              </m:r>
                            </m:e>
                          </m:d>
                        </m:e>
                      </m:func>
                      <m:r>
                        <a:rPr kumimoji="0" lang="en-US" altLang="zh-CN" sz="1800" b="0" i="1" u="none" strike="noStrike" kern="1200" cap="none" spc="0" normalizeH="0" baseline="0" noProof="0" smtClean="0">
                          <a:ln>
                            <a:noFill/>
                          </a:ln>
                          <a:solidFill>
                            <a:srgbClr val="B61616"/>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𝑏</m:t>
                      </m:r>
                      <m:r>
                        <a:rPr kumimoji="0" lang="en-US" altLang="zh-CN" sz="1800" b="0" i="1" u="none" strike="noStrike" kern="1200" cap="none" spc="0" normalizeH="0" baseline="0" noProof="0" smtClean="0">
                          <a:ln>
                            <a:noFill/>
                          </a:ln>
                          <a:solidFill>
                            <a:srgbClr val="B61616"/>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𝑤</m:t>
                      </m:r>
                    </m:oMath>
                  </m:oMathPara>
                </a14:m>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mc:Choice>
        <mc:Fallback xmlns="">
          <p:sp>
            <p:nvSpPr>
              <p:cNvPr id="18" name="文本框 17">
                <a:extLst>
                  <a:ext uri="{FF2B5EF4-FFF2-40B4-BE49-F238E27FC236}">
                    <a16:creationId xmlns:a16="http://schemas.microsoft.com/office/drawing/2014/main" id="{40A1F8E5-9A9E-7821-E32E-47D20933D5A1}"/>
                  </a:ext>
                </a:extLst>
              </p:cNvPr>
              <p:cNvSpPr txBox="1">
                <a:spLocks noRot="1" noChangeAspect="1" noMove="1" noResize="1" noEditPoints="1" noAdjustHandles="1" noChangeArrowheads="1" noChangeShapeType="1" noTextEdit="1"/>
              </p:cNvSpPr>
              <p:nvPr/>
            </p:nvSpPr>
            <p:spPr>
              <a:xfrm>
                <a:off x="9753600" y="3710842"/>
                <a:ext cx="1905000" cy="646331"/>
              </a:xfrm>
              <a:prstGeom prst="rect">
                <a:avLst/>
              </a:prstGeom>
              <a:blipFill>
                <a:blip r:embed="rId9"/>
                <a:stretch>
                  <a:fillRect b="-6604"/>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9D92A41A-86DB-F111-30DD-FC5F79741BD1}"/>
              </a:ext>
            </a:extLst>
          </p:cNvPr>
          <p:cNvSpPr txBox="1"/>
          <p:nvPr/>
        </p:nvSpPr>
        <p:spPr>
          <a:xfrm>
            <a:off x="9138340" y="4870139"/>
            <a:ext cx="28393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42C2D"/>
                </a:solidFill>
                <a:effectLst/>
                <a:uLnTx/>
                <a:uFillTx/>
                <a:latin typeface="Book Antiqua"/>
                <a:ea typeface="黑体"/>
                <a:cs typeface="+mn-cs"/>
              </a:rPr>
              <a:t>Angle---Turning point</a:t>
            </a:r>
            <a:endParaRPr kumimoji="0" lang="zh-CN" altLang="en-US" sz="2000" b="0" i="0" u="none" strike="noStrike" kern="1200" cap="none" spc="0" normalizeH="0" baseline="0" noProof="0" dirty="0">
              <a:ln>
                <a:noFill/>
              </a:ln>
              <a:solidFill>
                <a:srgbClr val="242C2D"/>
              </a:solidFill>
              <a:effectLst/>
              <a:uLnTx/>
              <a:uFillTx/>
              <a:latin typeface="Book Antiqua"/>
              <a:ea typeface="黑体"/>
              <a:cs typeface="+mn-cs"/>
            </a:endParaRPr>
          </a:p>
        </p:txBody>
      </p:sp>
    </p:spTree>
    <p:extLst>
      <p:ext uri="{BB962C8B-B14F-4D97-AF65-F5344CB8AC3E}">
        <p14:creationId xmlns:p14="http://schemas.microsoft.com/office/powerpoint/2010/main" val="53625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11" grpId="0"/>
      <p:bldP spid="18"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2121B8-A180-D045-ADD3-E0CC2A36CBFA}"/>
              </a:ext>
            </a:extLst>
          </p:cNvPr>
          <p:cNvPicPr>
            <a:picLocks noChangeAspect="1"/>
          </p:cNvPicPr>
          <p:nvPr/>
        </p:nvPicPr>
        <p:blipFill rotWithShape="1">
          <a:blip r:embed="rId2"/>
          <a:srcRect l="-286" r="1"/>
          <a:stretch/>
        </p:blipFill>
        <p:spPr>
          <a:xfrm>
            <a:off x="381242" y="867687"/>
            <a:ext cx="3966636" cy="1069605"/>
          </a:xfrm>
          <a:prstGeom prst="rect">
            <a:avLst/>
          </a:prstGeom>
        </p:spPr>
      </p:pic>
      <p:grpSp>
        <p:nvGrpSpPr>
          <p:cNvPr id="8" name="Group 7">
            <a:extLst>
              <a:ext uri="{FF2B5EF4-FFF2-40B4-BE49-F238E27FC236}">
                <a16:creationId xmlns:a16="http://schemas.microsoft.com/office/drawing/2014/main" id="{3398FE3E-6D17-404A-810D-B9E4F613D18C}"/>
              </a:ext>
            </a:extLst>
          </p:cNvPr>
          <p:cNvGrpSpPr/>
          <p:nvPr/>
        </p:nvGrpSpPr>
        <p:grpSpPr>
          <a:xfrm>
            <a:off x="934546" y="2162646"/>
            <a:ext cx="3221971" cy="1608993"/>
            <a:chOff x="10046288" y="4473114"/>
            <a:chExt cx="2001562" cy="995286"/>
          </a:xfrm>
        </p:grpSpPr>
        <p:pic>
          <p:nvPicPr>
            <p:cNvPr id="6" name="Picture 5">
              <a:extLst>
                <a:ext uri="{FF2B5EF4-FFF2-40B4-BE49-F238E27FC236}">
                  <a16:creationId xmlns:a16="http://schemas.microsoft.com/office/drawing/2014/main" id="{01CBA563-0BBD-2C4E-B6FC-6B0D79E56AE2}"/>
                </a:ext>
              </a:extLst>
            </p:cNvPr>
            <p:cNvPicPr>
              <a:picLocks noChangeAspect="1"/>
            </p:cNvPicPr>
            <p:nvPr/>
          </p:nvPicPr>
          <p:blipFill>
            <a:blip r:embed="rId3"/>
            <a:stretch>
              <a:fillRect/>
            </a:stretch>
          </p:blipFill>
          <p:spPr>
            <a:xfrm>
              <a:off x="10046288" y="4473114"/>
              <a:ext cx="2001562" cy="450112"/>
            </a:xfrm>
            <a:prstGeom prst="rect">
              <a:avLst/>
            </a:prstGeom>
          </p:spPr>
        </p:pic>
        <p:pic>
          <p:nvPicPr>
            <p:cNvPr id="7" name="Picture 6">
              <a:extLst>
                <a:ext uri="{FF2B5EF4-FFF2-40B4-BE49-F238E27FC236}">
                  <a16:creationId xmlns:a16="http://schemas.microsoft.com/office/drawing/2014/main" id="{B5ACAC3D-3843-7A49-A432-8111B51DD08F}"/>
                </a:ext>
              </a:extLst>
            </p:cNvPr>
            <p:cNvPicPr>
              <a:picLocks noChangeAspect="1"/>
            </p:cNvPicPr>
            <p:nvPr/>
          </p:nvPicPr>
          <p:blipFill>
            <a:blip r:embed="rId4"/>
            <a:stretch>
              <a:fillRect/>
            </a:stretch>
          </p:blipFill>
          <p:spPr>
            <a:xfrm>
              <a:off x="10189044" y="5018288"/>
              <a:ext cx="1716050" cy="450112"/>
            </a:xfrm>
            <a:prstGeom prst="rect">
              <a:avLst/>
            </a:prstGeom>
          </p:spPr>
        </p:pic>
      </p:grpSp>
      <p:sp>
        <p:nvSpPr>
          <p:cNvPr id="9" name="Title 1">
            <a:extLst>
              <a:ext uri="{FF2B5EF4-FFF2-40B4-BE49-F238E27FC236}">
                <a16:creationId xmlns:a16="http://schemas.microsoft.com/office/drawing/2014/main" id="{92BD1509-60FF-3F48-B063-2ADDF9FBD7C3}"/>
              </a:ext>
            </a:extLst>
          </p:cNvPr>
          <p:cNvSpPr>
            <a:spLocks noGrp="1"/>
          </p:cNvSpPr>
          <p:nvPr>
            <p:ph type="title"/>
          </p:nvPr>
        </p:nvSpPr>
        <p:spPr/>
        <p:txBody>
          <a:bodyPr>
            <a:noAutofit/>
          </a:bodyPr>
          <a:lstStyle/>
          <a:p>
            <a:r>
              <a:rPr lang="en-US" altLang="zh-CN" sz="3600" b="1" dirty="0"/>
              <a:t>Linear regime</a:t>
            </a:r>
            <a:endParaRPr lang="en-US" sz="3600" b="1" dirty="0"/>
          </a:p>
        </p:txBody>
      </p:sp>
      <p:pic>
        <p:nvPicPr>
          <p:cNvPr id="2" name="图片 1">
            <a:extLst>
              <a:ext uri="{FF2B5EF4-FFF2-40B4-BE49-F238E27FC236}">
                <a16:creationId xmlns:a16="http://schemas.microsoft.com/office/drawing/2014/main" id="{64F0CD4C-87E8-9F89-6E36-CC62B62B032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87963" y="3981036"/>
            <a:ext cx="3153194" cy="2234974"/>
          </a:xfrm>
          <a:prstGeom prst="rect">
            <a:avLst/>
          </a:prstGeom>
        </p:spPr>
      </p:pic>
      <p:pic>
        <p:nvPicPr>
          <p:cNvPr id="3" name="图片 2">
            <a:extLst>
              <a:ext uri="{FF2B5EF4-FFF2-40B4-BE49-F238E27FC236}">
                <a16:creationId xmlns:a16="http://schemas.microsoft.com/office/drawing/2014/main" id="{6800B142-463D-862C-92A7-FBE224AC243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630821" y="867687"/>
            <a:ext cx="6809328" cy="4969519"/>
          </a:xfrm>
          <a:prstGeom prst="rect">
            <a:avLst/>
          </a:prstGeom>
        </p:spPr>
      </p:pic>
      <p:sp>
        <p:nvSpPr>
          <p:cNvPr id="4" name="文本框 3">
            <a:extLst>
              <a:ext uri="{FF2B5EF4-FFF2-40B4-BE49-F238E27FC236}">
                <a16:creationId xmlns:a16="http://schemas.microsoft.com/office/drawing/2014/main" id="{201DBC62-2D16-BF33-3328-B9A1CBF8DD88}"/>
              </a:ext>
            </a:extLst>
          </p:cNvPr>
          <p:cNvSpPr txBox="1"/>
          <p:nvPr/>
        </p:nvSpPr>
        <p:spPr>
          <a:xfrm>
            <a:off x="4792844" y="5679285"/>
            <a:ext cx="741927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B61616"/>
                </a:solidFill>
                <a:effectLst/>
                <a:uLnTx/>
                <a:uFillTx/>
                <a:latin typeface="Book Antiqua"/>
                <a:ea typeface="黑体"/>
                <a:cs typeface="+mn-cs"/>
              </a:rPr>
              <a:t>However, NN’s power is not in linear regime.</a:t>
            </a:r>
            <a:endParaRPr kumimoji="0" lang="zh-CN" altLang="en-US" sz="2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2" name="文本框 11">
            <a:extLst>
              <a:ext uri="{FF2B5EF4-FFF2-40B4-BE49-F238E27FC236}">
                <a16:creationId xmlns:a16="http://schemas.microsoft.com/office/drawing/2014/main" id="{5A29EA7D-3C7A-C256-9D55-DAF40BDA0B74}"/>
              </a:ext>
            </a:extLst>
          </p:cNvPr>
          <p:cNvSpPr txBox="1"/>
          <p:nvPr/>
        </p:nvSpPr>
        <p:spPr>
          <a:xfrm flipH="1">
            <a:off x="5901712" y="1078354"/>
            <a:ext cx="544922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82B9BE">
                    <a:lumMod val="75000"/>
                  </a:srgbClr>
                </a:solidFill>
                <a:effectLst/>
                <a:uLnTx/>
                <a:uFillTx/>
                <a:latin typeface="Book Antiqua"/>
                <a:ea typeface="黑体"/>
                <a:cs typeface="+mn-cs"/>
              </a:rPr>
              <a:t>Initial</a:t>
            </a:r>
            <a:r>
              <a:rPr kumimoji="0" lang="en-US" altLang="zh-CN" sz="2000" b="1" i="0" u="none" strike="noStrike" kern="1200" cap="none" spc="0" normalizeH="0" baseline="0" noProof="0" dirty="0">
                <a:ln>
                  <a:noFill/>
                </a:ln>
                <a:solidFill>
                  <a:srgbClr val="242C2D"/>
                </a:solidFill>
                <a:effectLst/>
                <a:uLnTx/>
                <a:uFillTx/>
                <a:latin typeface="Book Antiqua"/>
                <a:ea typeface="黑体"/>
                <a:cs typeface="+mn-cs"/>
                <a:sym typeface="Wingdings" panose="05000000000000000000" pitchFamily="2" charset="2"/>
              </a:rPr>
              <a:t> </a:t>
            </a:r>
            <a:r>
              <a:rPr kumimoji="0" lang="en-US" altLang="zh-CN" sz="2000" b="1" i="0" u="none" strike="noStrike" kern="1200" cap="none" spc="0" normalizeH="0" baseline="0" noProof="0" dirty="0">
                <a:ln>
                  <a:noFill/>
                </a:ln>
                <a:solidFill>
                  <a:srgbClr val="82B9BE">
                    <a:lumMod val="75000"/>
                  </a:srgbClr>
                </a:solidFill>
                <a:effectLst/>
                <a:uLnTx/>
                <a:uFillTx/>
                <a:latin typeface="Book Antiqua"/>
                <a:ea typeface="黑体"/>
                <a:cs typeface="+mn-cs"/>
                <a:sym typeface="Wingdings" panose="05000000000000000000" pitchFamily="2" charset="2"/>
              </a:rPr>
              <a:t> </a:t>
            </a:r>
            <a:r>
              <a:rPr kumimoji="0" lang="en-US" altLang="zh-CN" sz="2000" b="1" i="0" u="none" strike="noStrike" kern="1200" cap="none" spc="0" normalizeH="0" baseline="0" noProof="0" dirty="0">
                <a:ln>
                  <a:noFill/>
                </a:ln>
                <a:solidFill>
                  <a:srgbClr val="FF0000"/>
                </a:solidFill>
                <a:effectLst/>
                <a:uLnTx/>
                <a:uFillTx/>
                <a:latin typeface="Book Antiqua"/>
                <a:ea typeface="黑体"/>
                <a:cs typeface="+mn-cs"/>
              </a:rPr>
              <a:t>Final</a:t>
            </a:r>
            <a:endParaRPr kumimoji="0" lang="zh-CN" altLang="en-US" sz="2000" b="1" i="0" u="none" strike="noStrike" kern="1200" cap="none" spc="0" normalizeH="0" baseline="0" noProof="0" dirty="0">
              <a:ln>
                <a:noFill/>
              </a:ln>
              <a:solidFill>
                <a:srgbClr val="FF0000"/>
              </a:solidFill>
              <a:effectLst/>
              <a:uLnTx/>
              <a:uFillTx/>
              <a:latin typeface="Book Antiqua"/>
              <a:ea typeface="黑体"/>
              <a:cs typeface="+mn-cs"/>
            </a:endParaRPr>
          </a:p>
        </p:txBody>
      </p:sp>
      <p:sp>
        <p:nvSpPr>
          <p:cNvPr id="10" name="文本框 9">
            <a:extLst>
              <a:ext uri="{FF2B5EF4-FFF2-40B4-BE49-F238E27FC236}">
                <a16:creationId xmlns:a16="http://schemas.microsoft.com/office/drawing/2014/main" id="{AD87CE4E-28A7-8275-D704-D8A35DCB86CB}"/>
              </a:ext>
            </a:extLst>
          </p:cNvPr>
          <p:cNvSpPr txBox="1"/>
          <p:nvPr/>
        </p:nvSpPr>
        <p:spPr>
          <a:xfrm>
            <a:off x="0" y="6372136"/>
            <a:ext cx="100838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Tao Luo#, </a:t>
            </a:r>
            <a:r>
              <a:rPr kumimoji="0" lang="en-US" altLang="zh-CN" sz="1200" b="1" i="0" u="none" strike="noStrike" kern="1200" cap="none" spc="0" normalizeH="0" baseline="0" noProof="0" dirty="0" err="1">
                <a:ln>
                  <a:noFill/>
                </a:ln>
                <a:solidFill>
                  <a:srgbClr val="FFFFFF"/>
                </a:solidFill>
                <a:effectLst/>
                <a:uLnTx/>
                <a:uFillTx/>
                <a:latin typeface="Georgia" panose="02040502050405020303" pitchFamily="18" charset="0"/>
                <a:ea typeface="黑体"/>
                <a:cs typeface="+mn-cs"/>
              </a:rPr>
              <a:t>Zhi</a:t>
            </a:r>
            <a:r>
              <a:rPr kumimoji="0" lang="en-US" altLang="zh-CN" sz="1200" b="1"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-Qin John Xu</a:t>
            </a:r>
            <a:r>
              <a:rPr kumimoji="0" lang="en-US" altLang="zh-CN" sz="12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 #, Zheng Ma, Yaoyu Zhang*,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Phase diagram for two-layer </a:t>
            </a:r>
            <a:r>
              <a:rPr kumimoji="0" lang="en-US" altLang="zh-CN" sz="1200" b="0" i="0" u="none" strike="noStrike" kern="1200" cap="none" spc="0" normalizeH="0" baseline="0" noProof="0" dirty="0" err="1">
                <a:ln>
                  <a:noFill/>
                </a:ln>
                <a:solidFill>
                  <a:srgbClr val="FFFFFF"/>
                </a:solidFill>
                <a:effectLst/>
                <a:uLnTx/>
                <a:uFillTx/>
                <a:latin typeface="Georgia" panose="02040502050405020303" pitchFamily="18" charset="0"/>
                <a:ea typeface="黑体"/>
                <a:cs typeface="+mn-cs"/>
              </a:rPr>
              <a:t>ReLU</a:t>
            </a:r>
            <a:r>
              <a:rPr kumimoji="0" lang="en-US" altLang="zh-CN" sz="12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 neural networks at infinite-width limit, Journal of Machine Learning Research (2021)</a:t>
            </a:r>
            <a:endParaRPr kumimoji="0" lang="zh-CN" altLang="en-US" sz="1200" b="0" i="0" u="none" strike="noStrike" kern="1200" cap="none" spc="0" normalizeH="0" baseline="0" noProof="0" dirty="0">
              <a:ln>
                <a:noFill/>
              </a:ln>
              <a:solidFill>
                <a:srgbClr val="FFFFFF"/>
              </a:solidFill>
              <a:effectLst/>
              <a:uLnTx/>
              <a:uFillTx/>
              <a:latin typeface="Book Antiqua"/>
              <a:ea typeface="黑体"/>
              <a:cs typeface="+mn-cs"/>
            </a:endParaRPr>
          </a:p>
        </p:txBody>
      </p:sp>
    </p:spTree>
    <p:extLst>
      <p:ext uri="{BB962C8B-B14F-4D97-AF65-F5344CB8AC3E}">
        <p14:creationId xmlns:p14="http://schemas.microsoft.com/office/powerpoint/2010/main" val="2103694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2121B8-A180-D045-ADD3-E0CC2A36CBFA}"/>
              </a:ext>
            </a:extLst>
          </p:cNvPr>
          <p:cNvPicPr>
            <a:picLocks noChangeAspect="1"/>
          </p:cNvPicPr>
          <p:nvPr/>
        </p:nvPicPr>
        <p:blipFill rotWithShape="1">
          <a:blip r:embed="rId2"/>
          <a:srcRect l="-286" r="1"/>
          <a:stretch/>
        </p:blipFill>
        <p:spPr>
          <a:xfrm>
            <a:off x="381242" y="867687"/>
            <a:ext cx="3966636" cy="1069605"/>
          </a:xfrm>
          <a:prstGeom prst="rect">
            <a:avLst/>
          </a:prstGeom>
        </p:spPr>
      </p:pic>
      <p:grpSp>
        <p:nvGrpSpPr>
          <p:cNvPr id="8" name="Group 7">
            <a:extLst>
              <a:ext uri="{FF2B5EF4-FFF2-40B4-BE49-F238E27FC236}">
                <a16:creationId xmlns:a16="http://schemas.microsoft.com/office/drawing/2014/main" id="{3398FE3E-6D17-404A-810D-B9E4F613D18C}"/>
              </a:ext>
            </a:extLst>
          </p:cNvPr>
          <p:cNvGrpSpPr/>
          <p:nvPr/>
        </p:nvGrpSpPr>
        <p:grpSpPr>
          <a:xfrm>
            <a:off x="934546" y="2162646"/>
            <a:ext cx="3221971" cy="1608993"/>
            <a:chOff x="10046288" y="4473114"/>
            <a:chExt cx="2001562" cy="995286"/>
          </a:xfrm>
        </p:grpSpPr>
        <p:pic>
          <p:nvPicPr>
            <p:cNvPr id="6" name="Picture 5">
              <a:extLst>
                <a:ext uri="{FF2B5EF4-FFF2-40B4-BE49-F238E27FC236}">
                  <a16:creationId xmlns:a16="http://schemas.microsoft.com/office/drawing/2014/main" id="{01CBA563-0BBD-2C4E-B6FC-6B0D79E56AE2}"/>
                </a:ext>
              </a:extLst>
            </p:cNvPr>
            <p:cNvPicPr>
              <a:picLocks noChangeAspect="1"/>
            </p:cNvPicPr>
            <p:nvPr/>
          </p:nvPicPr>
          <p:blipFill>
            <a:blip r:embed="rId3"/>
            <a:stretch>
              <a:fillRect/>
            </a:stretch>
          </p:blipFill>
          <p:spPr>
            <a:xfrm>
              <a:off x="10046288" y="4473114"/>
              <a:ext cx="2001562" cy="450112"/>
            </a:xfrm>
            <a:prstGeom prst="rect">
              <a:avLst/>
            </a:prstGeom>
          </p:spPr>
        </p:pic>
        <p:pic>
          <p:nvPicPr>
            <p:cNvPr id="7" name="Picture 6">
              <a:extLst>
                <a:ext uri="{FF2B5EF4-FFF2-40B4-BE49-F238E27FC236}">
                  <a16:creationId xmlns:a16="http://schemas.microsoft.com/office/drawing/2014/main" id="{B5ACAC3D-3843-7A49-A432-8111B51DD08F}"/>
                </a:ext>
              </a:extLst>
            </p:cNvPr>
            <p:cNvPicPr>
              <a:picLocks noChangeAspect="1"/>
            </p:cNvPicPr>
            <p:nvPr/>
          </p:nvPicPr>
          <p:blipFill>
            <a:blip r:embed="rId4"/>
            <a:stretch>
              <a:fillRect/>
            </a:stretch>
          </p:blipFill>
          <p:spPr>
            <a:xfrm>
              <a:off x="10189044" y="5018288"/>
              <a:ext cx="1716050" cy="450112"/>
            </a:xfrm>
            <a:prstGeom prst="rect">
              <a:avLst/>
            </a:prstGeom>
          </p:spPr>
        </p:pic>
      </p:grpSp>
      <p:sp>
        <p:nvSpPr>
          <p:cNvPr id="9" name="Title 1">
            <a:extLst>
              <a:ext uri="{FF2B5EF4-FFF2-40B4-BE49-F238E27FC236}">
                <a16:creationId xmlns:a16="http://schemas.microsoft.com/office/drawing/2014/main" id="{92BD1509-60FF-3F48-B063-2ADDF9FBD7C3}"/>
              </a:ext>
            </a:extLst>
          </p:cNvPr>
          <p:cNvSpPr>
            <a:spLocks noGrp="1"/>
          </p:cNvSpPr>
          <p:nvPr>
            <p:ph type="title"/>
          </p:nvPr>
        </p:nvSpPr>
        <p:spPr/>
        <p:txBody>
          <a:bodyPr>
            <a:noAutofit/>
          </a:bodyPr>
          <a:lstStyle/>
          <a:p>
            <a:r>
              <a:rPr lang="en-US" sz="3600" b="1" dirty="0"/>
              <a:t>Condensation</a:t>
            </a:r>
          </a:p>
        </p:txBody>
      </p:sp>
      <p:pic>
        <p:nvPicPr>
          <p:cNvPr id="2" name="图片 1">
            <a:extLst>
              <a:ext uri="{FF2B5EF4-FFF2-40B4-BE49-F238E27FC236}">
                <a16:creationId xmlns:a16="http://schemas.microsoft.com/office/drawing/2014/main" id="{64F0CD4C-87E8-9F89-6E36-CC62B62B032D}"/>
              </a:ext>
            </a:extLst>
          </p:cNvPr>
          <p:cNvPicPr>
            <a:picLocks noChangeAspect="1"/>
          </p:cNvPicPr>
          <p:nvPr/>
        </p:nvPicPr>
        <p:blipFill>
          <a:blip r:embed="rId5"/>
          <a:stretch>
            <a:fillRect/>
          </a:stretch>
        </p:blipFill>
        <p:spPr>
          <a:xfrm>
            <a:off x="769679" y="3981036"/>
            <a:ext cx="3189762" cy="2234974"/>
          </a:xfrm>
          <a:prstGeom prst="rect">
            <a:avLst/>
          </a:prstGeom>
        </p:spPr>
      </p:pic>
      <p:pic>
        <p:nvPicPr>
          <p:cNvPr id="3" name="图片 2">
            <a:extLst>
              <a:ext uri="{FF2B5EF4-FFF2-40B4-BE49-F238E27FC236}">
                <a16:creationId xmlns:a16="http://schemas.microsoft.com/office/drawing/2014/main" id="{6800B142-463D-862C-92A7-FBE224AC2436}"/>
              </a:ext>
            </a:extLst>
          </p:cNvPr>
          <p:cNvPicPr>
            <a:picLocks noChangeAspect="1"/>
          </p:cNvPicPr>
          <p:nvPr/>
        </p:nvPicPr>
        <p:blipFill>
          <a:blip r:embed="rId6"/>
          <a:stretch>
            <a:fillRect/>
          </a:stretch>
        </p:blipFill>
        <p:spPr>
          <a:xfrm>
            <a:off x="4525214" y="971376"/>
            <a:ext cx="6809328" cy="5044291"/>
          </a:xfrm>
          <a:prstGeom prst="rect">
            <a:avLst/>
          </a:prstGeom>
        </p:spPr>
      </p:pic>
      <p:sp>
        <p:nvSpPr>
          <p:cNvPr id="4" name="文本框 3">
            <a:extLst>
              <a:ext uri="{FF2B5EF4-FFF2-40B4-BE49-F238E27FC236}">
                <a16:creationId xmlns:a16="http://schemas.microsoft.com/office/drawing/2014/main" id="{94CB94A5-B8C8-6C12-40BC-882146C60C50}"/>
              </a:ext>
            </a:extLst>
          </p:cNvPr>
          <p:cNvSpPr txBox="1"/>
          <p:nvPr/>
        </p:nvSpPr>
        <p:spPr>
          <a:xfrm flipH="1">
            <a:off x="5724292" y="1122958"/>
            <a:ext cx="544922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82B9BE">
                    <a:lumMod val="75000"/>
                  </a:srgbClr>
                </a:solidFill>
                <a:effectLst/>
                <a:uLnTx/>
                <a:uFillTx/>
                <a:latin typeface="Book Antiqua"/>
                <a:ea typeface="黑体"/>
                <a:cs typeface="+mn-cs"/>
              </a:rPr>
              <a:t>Initial</a:t>
            </a:r>
            <a:r>
              <a:rPr kumimoji="0" lang="en-US" altLang="zh-CN" sz="2000" b="1" i="0" u="none" strike="noStrike" kern="1200" cap="none" spc="0" normalizeH="0" baseline="0" noProof="0" dirty="0">
                <a:ln>
                  <a:noFill/>
                </a:ln>
                <a:solidFill>
                  <a:srgbClr val="242C2D"/>
                </a:solidFill>
                <a:effectLst/>
                <a:uLnTx/>
                <a:uFillTx/>
                <a:latin typeface="Book Antiqua"/>
                <a:ea typeface="黑体"/>
                <a:cs typeface="+mn-cs"/>
                <a:sym typeface="Wingdings" panose="05000000000000000000" pitchFamily="2" charset="2"/>
              </a:rPr>
              <a:t> </a:t>
            </a:r>
            <a:r>
              <a:rPr kumimoji="0" lang="en-US" altLang="zh-CN" sz="2000" b="1" i="0" u="none" strike="noStrike" kern="1200" cap="none" spc="0" normalizeH="0" baseline="0" noProof="0" dirty="0">
                <a:ln>
                  <a:noFill/>
                </a:ln>
                <a:solidFill>
                  <a:srgbClr val="82B9BE">
                    <a:lumMod val="75000"/>
                  </a:srgbClr>
                </a:solidFill>
                <a:effectLst/>
                <a:uLnTx/>
                <a:uFillTx/>
                <a:latin typeface="Book Antiqua"/>
                <a:ea typeface="黑体"/>
                <a:cs typeface="+mn-cs"/>
                <a:sym typeface="Wingdings" panose="05000000000000000000" pitchFamily="2" charset="2"/>
              </a:rPr>
              <a:t> </a:t>
            </a:r>
            <a:r>
              <a:rPr kumimoji="0" lang="en-US" altLang="zh-CN" sz="2000" b="1" i="0" u="none" strike="noStrike" kern="1200" cap="none" spc="0" normalizeH="0" baseline="0" noProof="0" dirty="0">
                <a:ln>
                  <a:noFill/>
                </a:ln>
                <a:solidFill>
                  <a:srgbClr val="FF0000"/>
                </a:solidFill>
                <a:effectLst/>
                <a:uLnTx/>
                <a:uFillTx/>
                <a:latin typeface="Book Antiqua"/>
                <a:ea typeface="黑体"/>
                <a:cs typeface="+mn-cs"/>
              </a:rPr>
              <a:t>Final</a:t>
            </a:r>
            <a:endParaRPr kumimoji="0" lang="zh-CN" altLang="en-US" sz="2000" b="1" i="0" u="none" strike="noStrike" kern="1200" cap="none" spc="0" normalizeH="0" baseline="0" noProof="0" dirty="0">
              <a:ln>
                <a:noFill/>
              </a:ln>
              <a:solidFill>
                <a:srgbClr val="FF0000"/>
              </a:solidFill>
              <a:effectLst/>
              <a:uLnTx/>
              <a:uFillTx/>
              <a:latin typeface="Book Antiqua"/>
              <a:ea typeface="黑体"/>
              <a:cs typeface="+mn-cs"/>
            </a:endParaRPr>
          </a:p>
        </p:txBody>
      </p:sp>
      <p:sp>
        <p:nvSpPr>
          <p:cNvPr id="10" name="文本框 9">
            <a:extLst>
              <a:ext uri="{FF2B5EF4-FFF2-40B4-BE49-F238E27FC236}">
                <a16:creationId xmlns:a16="http://schemas.microsoft.com/office/drawing/2014/main" id="{EB5FBC8E-4C9B-5D08-4BE5-3821396DE0C9}"/>
              </a:ext>
            </a:extLst>
          </p:cNvPr>
          <p:cNvSpPr txBox="1"/>
          <p:nvPr/>
        </p:nvSpPr>
        <p:spPr>
          <a:xfrm>
            <a:off x="0" y="6372136"/>
            <a:ext cx="100838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Tao Luo#, </a:t>
            </a:r>
            <a:r>
              <a:rPr kumimoji="0" lang="en-US" altLang="zh-CN" sz="1200" b="1" i="0" u="none" strike="noStrike" kern="1200" cap="none" spc="0" normalizeH="0" baseline="0" noProof="0" dirty="0" err="1">
                <a:ln>
                  <a:noFill/>
                </a:ln>
                <a:solidFill>
                  <a:srgbClr val="FFFFFF"/>
                </a:solidFill>
                <a:effectLst/>
                <a:uLnTx/>
                <a:uFillTx/>
                <a:latin typeface="Georgia" panose="02040502050405020303" pitchFamily="18" charset="0"/>
                <a:ea typeface="黑体"/>
                <a:cs typeface="+mn-cs"/>
              </a:rPr>
              <a:t>Zhi</a:t>
            </a:r>
            <a:r>
              <a:rPr kumimoji="0" lang="en-US" altLang="zh-CN" sz="1200" b="1"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-Qin John Xu</a:t>
            </a:r>
            <a:r>
              <a:rPr kumimoji="0" lang="en-US" altLang="zh-CN" sz="12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 #, Zheng Ma, Yaoyu Zhang*,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Phase diagram for two-layer </a:t>
            </a:r>
            <a:r>
              <a:rPr kumimoji="0" lang="en-US" altLang="zh-CN" sz="1200" b="0" i="0" u="none" strike="noStrike" kern="1200" cap="none" spc="0" normalizeH="0" baseline="0" noProof="0" dirty="0" err="1">
                <a:ln>
                  <a:noFill/>
                </a:ln>
                <a:solidFill>
                  <a:srgbClr val="FFFFFF"/>
                </a:solidFill>
                <a:effectLst/>
                <a:uLnTx/>
                <a:uFillTx/>
                <a:latin typeface="Georgia" panose="02040502050405020303" pitchFamily="18" charset="0"/>
                <a:ea typeface="黑体"/>
                <a:cs typeface="+mn-cs"/>
              </a:rPr>
              <a:t>ReLU</a:t>
            </a:r>
            <a:r>
              <a:rPr kumimoji="0" lang="en-US" altLang="zh-CN" sz="12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 neural networks at infinite-width limit, Journal of Machine Learning Research (2021)</a:t>
            </a:r>
            <a:endParaRPr kumimoji="0" lang="zh-CN" altLang="en-US" sz="1200" b="0" i="0" u="none" strike="noStrike" kern="1200" cap="none" spc="0" normalizeH="0" baseline="0" noProof="0" dirty="0">
              <a:ln>
                <a:noFill/>
              </a:ln>
              <a:solidFill>
                <a:srgbClr val="FFFFFF"/>
              </a:solidFill>
              <a:effectLst/>
              <a:uLnTx/>
              <a:uFillTx/>
              <a:latin typeface="Book Antiqua"/>
              <a:ea typeface="黑体"/>
              <a:cs typeface="+mn-cs"/>
            </a:endParaRPr>
          </a:p>
        </p:txBody>
      </p:sp>
    </p:spTree>
    <p:extLst>
      <p:ext uri="{BB962C8B-B14F-4D97-AF65-F5344CB8AC3E}">
        <p14:creationId xmlns:p14="http://schemas.microsoft.com/office/powerpoint/2010/main" val="2062003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E783B1D-6422-B14D-85F5-ED899BDDB36D}"/>
              </a:ext>
            </a:extLst>
          </p:cNvPr>
          <p:cNvSpPr txBox="1"/>
          <p:nvPr/>
        </p:nvSpPr>
        <p:spPr>
          <a:xfrm>
            <a:off x="653666" y="27422"/>
            <a:ext cx="1088466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Picture of deep learning</a:t>
            </a:r>
            <a:r>
              <a:rPr kumimoji="0" lang="zh-CN" altLang="en-US" sz="36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36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with</a:t>
            </a:r>
            <a:r>
              <a:rPr kumimoji="0" lang="zh-CN" altLang="en-US" sz="36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36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implicit bias</a:t>
            </a: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3797635A-BDB4-C74E-8D29-B13F8F35DFBD}"/>
              </a:ext>
            </a:extLst>
          </p:cNvPr>
          <p:cNvGrpSpPr/>
          <p:nvPr/>
        </p:nvGrpSpPr>
        <p:grpSpPr>
          <a:xfrm>
            <a:off x="1865133" y="872673"/>
            <a:ext cx="8461733" cy="5251399"/>
            <a:chOff x="2464191" y="1235348"/>
            <a:chExt cx="8461733" cy="5251399"/>
          </a:xfrm>
        </p:grpSpPr>
        <p:sp>
          <p:nvSpPr>
            <p:cNvPr id="8" name="Rectangle 7">
              <a:extLst>
                <a:ext uri="{FF2B5EF4-FFF2-40B4-BE49-F238E27FC236}">
                  <a16:creationId xmlns:a16="http://schemas.microsoft.com/office/drawing/2014/main" id="{D518B96A-3874-FA4D-BC50-977689984472}"/>
                </a:ext>
              </a:extLst>
            </p:cNvPr>
            <p:cNvSpPr/>
            <p:nvPr/>
          </p:nvSpPr>
          <p:spPr>
            <a:xfrm>
              <a:off x="2464191" y="1235348"/>
              <a:ext cx="8461733" cy="525139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F67E4DB-CE13-AE46-A3FF-0DC99BEA4F0D}"/>
                </a:ext>
              </a:extLst>
            </p:cNvPr>
            <p:cNvSpPr/>
            <p:nvPr/>
          </p:nvSpPr>
          <p:spPr>
            <a:xfrm>
              <a:off x="4373880" y="1615440"/>
              <a:ext cx="6380479" cy="463296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011AC60D-AF24-5F42-AAD3-CAB609ADEA38}"/>
                </a:ext>
              </a:extLst>
            </p:cNvPr>
            <p:cNvSpPr/>
            <p:nvPr/>
          </p:nvSpPr>
          <p:spPr>
            <a:xfrm>
              <a:off x="5590486" y="2958870"/>
              <a:ext cx="3472412" cy="2509659"/>
            </a:xfrm>
            <a:prstGeom prst="ellipse">
              <a:avLst/>
            </a:prstGeom>
            <a:solidFill>
              <a:srgbClr val="00F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0" name="Connector: Curved 7">
              <a:extLst>
                <a:ext uri="{FF2B5EF4-FFF2-40B4-BE49-F238E27FC236}">
                  <a16:creationId xmlns:a16="http://schemas.microsoft.com/office/drawing/2014/main" id="{5DF4225B-40F7-6545-BDC5-784169F2B03D}"/>
                </a:ext>
              </a:extLst>
            </p:cNvPr>
            <p:cNvCxnSpPr>
              <a:cxnSpLocks/>
              <a:stCxn id="11" idx="6"/>
              <a:endCxn id="13" idx="0"/>
            </p:cNvCxnSpPr>
            <p:nvPr/>
          </p:nvCxnSpPr>
          <p:spPr>
            <a:xfrm>
              <a:off x="4593954" y="2269801"/>
              <a:ext cx="2308705" cy="791786"/>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CC0246C-5238-354B-A689-2F6FF5E1A125}"/>
                </a:ext>
              </a:extLst>
            </p:cNvPr>
            <p:cNvSpPr/>
            <p:nvPr/>
          </p:nvSpPr>
          <p:spPr>
            <a:xfrm>
              <a:off x="4414976" y="2183968"/>
              <a:ext cx="178978" cy="17166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5454A6B0-7AE6-7943-B841-6214444C1CD6}"/>
                </a:ext>
              </a:extLst>
            </p:cNvPr>
            <p:cNvSpPr/>
            <p:nvPr/>
          </p:nvSpPr>
          <p:spPr>
            <a:xfrm>
              <a:off x="6813170" y="3061587"/>
              <a:ext cx="178978" cy="17166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106A686-3DB4-854D-AD8F-0974E4FE34B4}"/>
                </a:ext>
              </a:extLst>
            </p:cNvPr>
            <p:cNvSpPr/>
            <p:nvPr/>
          </p:nvSpPr>
          <p:spPr>
            <a:xfrm>
              <a:off x="2916577" y="5584578"/>
              <a:ext cx="2996797"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Parameter space</a:t>
              </a:r>
            </a:p>
          </p:txBody>
        </p:sp>
        <p:sp>
          <p:nvSpPr>
            <p:cNvPr id="20" name="Rectangle 19">
              <a:extLst>
                <a:ext uri="{FF2B5EF4-FFF2-40B4-BE49-F238E27FC236}">
                  <a16:creationId xmlns:a16="http://schemas.microsoft.com/office/drawing/2014/main" id="{2B6F4B02-2467-7740-A68F-3B0F4AB65499}"/>
                </a:ext>
              </a:extLst>
            </p:cNvPr>
            <p:cNvSpPr/>
            <p:nvPr/>
          </p:nvSpPr>
          <p:spPr>
            <a:xfrm>
              <a:off x="6302067" y="5430985"/>
              <a:ext cx="2996797"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Global minima</a:t>
              </a:r>
            </a:p>
          </p:txBody>
        </p:sp>
        <p:sp>
          <p:nvSpPr>
            <p:cNvPr id="28" name="TextBox 27">
              <a:extLst>
                <a:ext uri="{FF2B5EF4-FFF2-40B4-BE49-F238E27FC236}">
                  <a16:creationId xmlns:a16="http://schemas.microsoft.com/office/drawing/2014/main" id="{355D954B-755A-674D-87F5-D569CB96F5BC}"/>
                </a:ext>
              </a:extLst>
            </p:cNvPr>
            <p:cNvSpPr txBox="1"/>
            <p:nvPr/>
          </p:nvSpPr>
          <p:spPr>
            <a:xfrm>
              <a:off x="6642835" y="3239692"/>
              <a:ext cx="1750077"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Low frequency</a:t>
              </a:r>
            </a:p>
          </p:txBody>
        </p:sp>
      </p:grpSp>
      <p:sp>
        <p:nvSpPr>
          <p:cNvPr id="2" name="矩形 1">
            <a:extLst>
              <a:ext uri="{FF2B5EF4-FFF2-40B4-BE49-F238E27FC236}">
                <a16:creationId xmlns:a16="http://schemas.microsoft.com/office/drawing/2014/main" id="{E1356159-FC61-FBA5-C105-D9371B4CA81F}"/>
              </a:ext>
            </a:extLst>
          </p:cNvPr>
          <p:cNvSpPr/>
          <p:nvPr/>
        </p:nvSpPr>
        <p:spPr>
          <a:xfrm>
            <a:off x="6651271" y="2633739"/>
            <a:ext cx="45719" cy="2472115"/>
          </a:xfrm>
          <a:prstGeom prst="rect">
            <a:avLst/>
          </a:prstGeom>
          <a:ln>
            <a:no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AE09EADC-224A-C93C-335C-8BB5A0B204D2}"/>
              </a:ext>
            </a:extLst>
          </p:cNvPr>
          <p:cNvSpPr txBox="1"/>
          <p:nvPr/>
        </p:nvSpPr>
        <p:spPr>
          <a:xfrm>
            <a:off x="5319142" y="3554005"/>
            <a:ext cx="1137186" cy="646331"/>
          </a:xfrm>
          <a:prstGeom prst="rect">
            <a:avLst/>
          </a:prstGeom>
          <a:noFill/>
        </p:spPr>
        <p:txBody>
          <a:bodyPr wrap="square" rtlCol="0">
            <a:spAutoFit/>
          </a:bodyPr>
          <a:lstStyle/>
          <a:p>
            <a:r>
              <a:rPr lang="en-US" altLang="zh-CN" b="1" dirty="0"/>
              <a:t>Linear regime</a:t>
            </a:r>
            <a:endParaRPr lang="zh-CN" altLang="en-US" b="1" dirty="0"/>
          </a:p>
        </p:txBody>
      </p:sp>
      <p:sp>
        <p:nvSpPr>
          <p:cNvPr id="24" name="文本框 23">
            <a:extLst>
              <a:ext uri="{FF2B5EF4-FFF2-40B4-BE49-F238E27FC236}">
                <a16:creationId xmlns:a16="http://schemas.microsoft.com/office/drawing/2014/main" id="{C8BC6355-5D26-8AF8-9A3C-EE013F3942B4}"/>
              </a:ext>
            </a:extLst>
          </p:cNvPr>
          <p:cNvSpPr txBox="1"/>
          <p:nvPr/>
        </p:nvSpPr>
        <p:spPr>
          <a:xfrm>
            <a:off x="6845021" y="3569245"/>
            <a:ext cx="1536361" cy="646331"/>
          </a:xfrm>
          <a:prstGeom prst="rect">
            <a:avLst/>
          </a:prstGeom>
          <a:noFill/>
        </p:spPr>
        <p:txBody>
          <a:bodyPr wrap="square" rtlCol="0">
            <a:spAutoFit/>
          </a:bodyPr>
          <a:lstStyle/>
          <a:p>
            <a:r>
              <a:rPr lang="en-US" altLang="zh-CN" b="1" dirty="0"/>
              <a:t>Non-Linear regime</a:t>
            </a:r>
            <a:endParaRPr lang="zh-CN" altLang="en-US" b="1" dirty="0"/>
          </a:p>
        </p:txBody>
      </p:sp>
      <p:sp>
        <p:nvSpPr>
          <p:cNvPr id="25" name="文本框 24">
            <a:extLst>
              <a:ext uri="{FF2B5EF4-FFF2-40B4-BE49-F238E27FC236}">
                <a16:creationId xmlns:a16="http://schemas.microsoft.com/office/drawing/2014/main" id="{B3B768FE-BBDA-D88A-B6AA-51242EE48EC5}"/>
              </a:ext>
            </a:extLst>
          </p:cNvPr>
          <p:cNvSpPr txBox="1"/>
          <p:nvPr/>
        </p:nvSpPr>
        <p:spPr>
          <a:xfrm>
            <a:off x="5530147" y="4151660"/>
            <a:ext cx="1137186" cy="646331"/>
          </a:xfrm>
          <a:prstGeom prst="rect">
            <a:avLst/>
          </a:prstGeom>
          <a:noFill/>
        </p:spPr>
        <p:txBody>
          <a:bodyPr wrap="square" rtlCol="0">
            <a:spAutoFit/>
          </a:bodyPr>
          <a:lstStyle/>
          <a:p>
            <a:r>
              <a:rPr lang="en-US" altLang="zh-CN" b="1" dirty="0">
                <a:solidFill>
                  <a:schemeClr val="tx2"/>
                </a:solidFill>
              </a:rPr>
              <a:t>Nearest</a:t>
            </a:r>
          </a:p>
          <a:p>
            <a:r>
              <a:rPr lang="en-US" altLang="zh-CN" b="1" dirty="0">
                <a:solidFill>
                  <a:schemeClr val="tx2"/>
                </a:solidFill>
              </a:rPr>
              <a:t>solution</a:t>
            </a:r>
            <a:endParaRPr lang="zh-CN" altLang="en-US" b="1" dirty="0">
              <a:solidFill>
                <a:schemeClr val="tx2"/>
              </a:solidFill>
            </a:endParaRPr>
          </a:p>
        </p:txBody>
      </p:sp>
      <p:sp>
        <p:nvSpPr>
          <p:cNvPr id="26" name="文本框 25">
            <a:extLst>
              <a:ext uri="{FF2B5EF4-FFF2-40B4-BE49-F238E27FC236}">
                <a16:creationId xmlns:a16="http://schemas.microsoft.com/office/drawing/2014/main" id="{C24F13BE-8C20-0E42-1690-61BF9B0CEC60}"/>
              </a:ext>
            </a:extLst>
          </p:cNvPr>
          <p:cNvSpPr txBox="1"/>
          <p:nvPr/>
        </p:nvSpPr>
        <p:spPr>
          <a:xfrm>
            <a:off x="6618943" y="4214469"/>
            <a:ext cx="1700866" cy="369332"/>
          </a:xfrm>
          <a:prstGeom prst="rect">
            <a:avLst/>
          </a:prstGeom>
          <a:noFill/>
        </p:spPr>
        <p:txBody>
          <a:bodyPr wrap="square" rtlCol="0">
            <a:spAutoFit/>
          </a:bodyPr>
          <a:lstStyle/>
          <a:p>
            <a:r>
              <a:rPr lang="en-US" altLang="zh-CN" b="1" dirty="0">
                <a:solidFill>
                  <a:schemeClr val="tx2"/>
                </a:solidFill>
              </a:rPr>
              <a:t>Condensation</a:t>
            </a:r>
            <a:endParaRPr lang="zh-CN" altLang="en-US" b="1" dirty="0">
              <a:solidFill>
                <a:schemeClr val="tx2"/>
              </a:solidFill>
            </a:endParaRPr>
          </a:p>
        </p:txBody>
      </p:sp>
      <p:sp>
        <p:nvSpPr>
          <p:cNvPr id="5" name="文本框 4">
            <a:extLst>
              <a:ext uri="{FF2B5EF4-FFF2-40B4-BE49-F238E27FC236}">
                <a16:creationId xmlns:a16="http://schemas.microsoft.com/office/drawing/2014/main" id="{56C82D20-2C3D-125C-3126-5E62639983A3}"/>
              </a:ext>
            </a:extLst>
          </p:cNvPr>
          <p:cNvSpPr txBox="1"/>
          <p:nvPr/>
        </p:nvSpPr>
        <p:spPr>
          <a:xfrm>
            <a:off x="1927691" y="932940"/>
            <a:ext cx="5048358" cy="369332"/>
          </a:xfrm>
          <a:prstGeom prst="rect">
            <a:avLst/>
          </a:prstGeom>
          <a:noFill/>
        </p:spPr>
        <p:txBody>
          <a:bodyPr wrap="square">
            <a:spAutoFit/>
          </a:bodyPr>
          <a:lstStyle/>
          <a:p>
            <a:pPr lvl="0" algn="ctr">
              <a:defRPr/>
            </a:pPr>
            <a:r>
              <a:rPr lang="en-US" altLang="zh-CN" sz="1800" dirty="0">
                <a:solidFill>
                  <a:srgbClr val="00B050"/>
                </a:solidFill>
                <a:latin typeface="微软雅黑" panose="020B0503020204020204" pitchFamily="34" charset="-122"/>
                <a:ea typeface="微软雅黑" panose="020B0503020204020204" pitchFamily="34" charset="-122"/>
              </a:rPr>
              <a:t>initialization</a:t>
            </a:r>
            <a:r>
              <a:rPr lang="en-US" altLang="zh-CN" sz="1800" dirty="0">
                <a:latin typeface="微软雅黑" panose="020B0503020204020204" pitchFamily="34" charset="-122"/>
                <a:ea typeface="微软雅黑" panose="020B0503020204020204" pitchFamily="34" charset="-122"/>
              </a:rPr>
              <a:t> + </a:t>
            </a:r>
            <a:r>
              <a:rPr lang="en-US" altLang="zh-CN" sz="1800" dirty="0">
                <a:solidFill>
                  <a:prstClr val="black"/>
                </a:solidFill>
                <a:latin typeface="微软雅黑" panose="020B0503020204020204" pitchFamily="34" charset="-122"/>
              </a:rPr>
              <a:t>loss + </a:t>
            </a:r>
            <a:r>
              <a:rPr lang="en-US" altLang="zh-CN" sz="1800" dirty="0">
                <a:solidFill>
                  <a:srgbClr val="FF0000"/>
                </a:solidFill>
                <a:latin typeface="微软雅黑" panose="020B0503020204020204" pitchFamily="34" charset="-122"/>
              </a:rPr>
              <a:t>optimization dynamics</a:t>
            </a:r>
          </a:p>
        </p:txBody>
      </p:sp>
    </p:spTree>
    <p:custDataLst>
      <p:tags r:id="rId1"/>
    </p:custDataLst>
    <p:extLst>
      <p:ext uri="{BB962C8B-B14F-4D97-AF65-F5344CB8AC3E}">
        <p14:creationId xmlns:p14="http://schemas.microsoft.com/office/powerpoint/2010/main" val="3090232494"/>
      </p:ext>
    </p:extLst>
  </p:cSld>
  <p:clrMapOvr>
    <a:masterClrMapping/>
  </p:clrMapOvr>
  <mc:AlternateContent xmlns:mc="http://schemas.openxmlformats.org/markup-compatibility/2006" xmlns:p14="http://schemas.microsoft.com/office/powerpoint/2010/main">
    <mc:Choice Requires="p14">
      <p:transition spd="slow" p14:dur="2000" advTm="96054"/>
    </mc:Choice>
    <mc:Fallback xmlns="">
      <p:transition spd="slow" advTm="96054"/>
    </mc:Fallback>
  </mc:AlternateContent>
  <p:extLst>
    <p:ext uri="{E180D4A7-C9FB-4DFB-919C-405C955672EB}">
      <p14:showEvtLst xmlns:p14="http://schemas.microsoft.com/office/powerpoint/2010/main">
        <p14:playEvt time="13762" objId="4"/>
        <p14:stopEvt time="47142" objId="4"/>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149244-F0B8-C39A-092A-6BFA0AB5987E}"/>
              </a:ext>
            </a:extLst>
          </p:cNvPr>
          <p:cNvSpPr>
            <a:spLocks noGrp="1"/>
          </p:cNvSpPr>
          <p:nvPr>
            <p:ph type="title"/>
          </p:nvPr>
        </p:nvSpPr>
        <p:spPr>
          <a:xfrm>
            <a:off x="578105" y="183622"/>
            <a:ext cx="11429516" cy="2168929"/>
          </a:xfrm>
        </p:spPr>
        <p:txBody>
          <a:bodyPr/>
          <a:lstStyle/>
          <a:p>
            <a:pPr algn="ctr"/>
            <a:r>
              <a:rPr lang="en-US" altLang="zh-CN" dirty="0"/>
              <a:t>For GD, condensation requires small initialization.</a:t>
            </a:r>
            <a:br>
              <a:rPr lang="en-US" altLang="zh-CN" dirty="0"/>
            </a:br>
            <a:r>
              <a:rPr lang="en-US" altLang="zh-CN" dirty="0"/>
              <a:t>But training is too slow!</a:t>
            </a:r>
            <a:endParaRPr lang="zh-CN" altLang="en-US" dirty="0"/>
          </a:p>
        </p:txBody>
      </p:sp>
      <p:pic>
        <p:nvPicPr>
          <p:cNvPr id="3" name="图片 2">
            <a:extLst>
              <a:ext uri="{FF2B5EF4-FFF2-40B4-BE49-F238E27FC236}">
                <a16:creationId xmlns:a16="http://schemas.microsoft.com/office/drawing/2014/main" id="{2E28C4BC-0348-FD51-9897-05B56B5FD6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03328" y="2585803"/>
            <a:ext cx="4185343" cy="3641208"/>
          </a:xfrm>
          <a:prstGeom prst="rect">
            <a:avLst/>
          </a:prstGeom>
        </p:spPr>
      </p:pic>
    </p:spTree>
    <p:extLst>
      <p:ext uri="{BB962C8B-B14F-4D97-AF65-F5344CB8AC3E}">
        <p14:creationId xmlns:p14="http://schemas.microsoft.com/office/powerpoint/2010/main" val="911990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A0E958-5699-477D-842D-A59481E567C2}"/>
              </a:ext>
            </a:extLst>
          </p:cNvPr>
          <p:cNvSpPr>
            <a:spLocks noGrp="1"/>
          </p:cNvSpPr>
          <p:nvPr>
            <p:ph type="title" idx="4294967295"/>
          </p:nvPr>
        </p:nvSpPr>
        <p:spPr>
          <a:xfrm>
            <a:off x="0" y="2653259"/>
            <a:ext cx="12192000" cy="1213292"/>
          </a:xfrm>
        </p:spPr>
        <p:txBody>
          <a:bodyPr/>
          <a:lstStyle/>
          <a:p>
            <a:pPr algn="ctr"/>
            <a:r>
              <a:rPr lang="en-US" altLang="zh-CN" b="1" dirty="0"/>
              <a:t>Can we find a way:</a:t>
            </a:r>
            <a:br>
              <a:rPr lang="en-US" altLang="zh-CN" b="1" dirty="0"/>
            </a:br>
            <a:r>
              <a:rPr lang="en-US" altLang="zh-CN" b="1" dirty="0"/>
              <a:t>Condensation and Fast training?</a:t>
            </a:r>
            <a:endParaRPr lang="zh-CN" altLang="en-US" b="1" dirty="0"/>
          </a:p>
        </p:txBody>
      </p:sp>
    </p:spTree>
    <p:extLst>
      <p:ext uri="{BB962C8B-B14F-4D97-AF65-F5344CB8AC3E}">
        <p14:creationId xmlns:p14="http://schemas.microsoft.com/office/powerpoint/2010/main" val="3892468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3217333" y="2808288"/>
            <a:ext cx="5624513" cy="620712"/>
          </a:xfrm>
        </p:spPr>
        <p:txBody>
          <a:bodyPr/>
          <a:lstStyle/>
          <a:p>
            <a:pPr algn="ctr"/>
            <a:r>
              <a:rPr lang="zh-CN" altLang="en-US" dirty="0">
                <a:solidFill>
                  <a:schemeClr val="tx2"/>
                </a:solidFill>
              </a:rPr>
              <a:t>回顾参数凝聚</a:t>
            </a:r>
            <a:endParaRPr lang="en-US" dirty="0">
              <a:solidFill>
                <a:schemeClr val="tx2"/>
              </a:solidFill>
            </a:endParaRPr>
          </a:p>
        </p:txBody>
      </p:sp>
    </p:spTree>
    <p:extLst>
      <p:ext uri="{BB962C8B-B14F-4D97-AF65-F5344CB8AC3E}">
        <p14:creationId xmlns:p14="http://schemas.microsoft.com/office/powerpoint/2010/main" val="1036949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A0E958-5699-477D-842D-A59481E567C2}"/>
              </a:ext>
            </a:extLst>
          </p:cNvPr>
          <p:cNvSpPr>
            <a:spLocks noGrp="1"/>
          </p:cNvSpPr>
          <p:nvPr>
            <p:ph type="title" idx="4294967295"/>
          </p:nvPr>
        </p:nvSpPr>
        <p:spPr>
          <a:xfrm>
            <a:off x="0" y="3249013"/>
            <a:ext cx="12192000" cy="617538"/>
          </a:xfrm>
        </p:spPr>
        <p:txBody>
          <a:bodyPr/>
          <a:lstStyle/>
          <a:p>
            <a:pPr algn="ctr"/>
            <a:r>
              <a:rPr lang="en-US" altLang="zh-CN" b="1" dirty="0"/>
              <a:t>Dropout facilitates </a:t>
            </a:r>
            <a:r>
              <a:rPr lang="en-US" altLang="zh-CN" dirty="0"/>
              <a:t>c</a:t>
            </a:r>
            <a:r>
              <a:rPr lang="en-US" altLang="zh-CN" b="1" dirty="0"/>
              <a:t>ondensation </a:t>
            </a:r>
            <a:r>
              <a:rPr lang="en-US" altLang="zh-CN" dirty="0"/>
              <a:t>in</a:t>
            </a:r>
            <a:r>
              <a:rPr lang="zh-CN" altLang="en-US" dirty="0"/>
              <a:t> </a:t>
            </a:r>
            <a:r>
              <a:rPr lang="en-US" altLang="zh-CN" dirty="0"/>
              <a:t>whole</a:t>
            </a:r>
            <a:r>
              <a:rPr lang="zh-CN" altLang="en-US" dirty="0"/>
              <a:t> </a:t>
            </a:r>
            <a:r>
              <a:rPr lang="en-US" altLang="zh-CN" dirty="0"/>
              <a:t>training</a:t>
            </a:r>
            <a:r>
              <a:rPr lang="en-US" altLang="zh-CN" b="1" dirty="0"/>
              <a:t>!</a:t>
            </a:r>
            <a:br>
              <a:rPr lang="en-US" altLang="zh-CN" b="1" dirty="0"/>
            </a:br>
            <a:br>
              <a:rPr lang="en-US" altLang="zh-CN" b="1" dirty="0"/>
            </a:br>
            <a:r>
              <a:rPr lang="en-US" altLang="zh-CN" b="1" dirty="0"/>
              <a:t>Even for large initialization!</a:t>
            </a:r>
            <a:endParaRPr lang="zh-CN" altLang="en-US" b="1" dirty="0"/>
          </a:p>
        </p:txBody>
      </p:sp>
    </p:spTree>
    <p:extLst>
      <p:ext uri="{BB962C8B-B14F-4D97-AF65-F5344CB8AC3E}">
        <p14:creationId xmlns:p14="http://schemas.microsoft.com/office/powerpoint/2010/main" val="3941657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ropout Explained | Papers With Code">
            <a:extLst>
              <a:ext uri="{FF2B5EF4-FFF2-40B4-BE49-F238E27FC236}">
                <a16:creationId xmlns:a16="http://schemas.microsoft.com/office/drawing/2014/main" id="{CD81A8DD-3835-2B55-826D-F70386AFC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7895" y="1240464"/>
            <a:ext cx="8034105" cy="437707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2C8C6039-660B-EAEB-AD90-6B376D51B0A7}"/>
              </a:ext>
            </a:extLst>
          </p:cNvPr>
          <p:cNvSpPr>
            <a:spLocks noGrp="1"/>
          </p:cNvSpPr>
          <p:nvPr>
            <p:ph type="title"/>
          </p:nvPr>
        </p:nvSpPr>
        <p:spPr/>
        <p:txBody>
          <a:bodyPr/>
          <a:lstStyle/>
          <a:p>
            <a:r>
              <a:rPr lang="en-US" altLang="zh-CN" dirty="0"/>
              <a:t>Dropout</a:t>
            </a:r>
            <a:endParaRPr lang="zh-CN" altLang="en-US" dirty="0"/>
          </a:p>
        </p:txBody>
      </p:sp>
      <p:pic>
        <p:nvPicPr>
          <p:cNvPr id="3" name="图片 2">
            <a:extLst>
              <a:ext uri="{FF2B5EF4-FFF2-40B4-BE49-F238E27FC236}">
                <a16:creationId xmlns:a16="http://schemas.microsoft.com/office/drawing/2014/main" id="{E3561FDB-F351-6540-4504-BCE31CE5C37D}"/>
              </a:ext>
            </a:extLst>
          </p:cNvPr>
          <p:cNvPicPr>
            <a:picLocks noChangeAspect="1"/>
          </p:cNvPicPr>
          <p:nvPr/>
        </p:nvPicPr>
        <p:blipFill>
          <a:blip r:embed="rId3"/>
          <a:stretch>
            <a:fillRect/>
          </a:stretch>
        </p:blipFill>
        <p:spPr>
          <a:xfrm>
            <a:off x="91226" y="1435578"/>
            <a:ext cx="4751707" cy="921434"/>
          </a:xfrm>
          <a:prstGeom prst="rect">
            <a:avLst/>
          </a:prstGeom>
        </p:spPr>
      </p:pic>
      <p:pic>
        <p:nvPicPr>
          <p:cNvPr id="5" name="图片 4">
            <a:extLst>
              <a:ext uri="{FF2B5EF4-FFF2-40B4-BE49-F238E27FC236}">
                <a16:creationId xmlns:a16="http://schemas.microsoft.com/office/drawing/2014/main" id="{D45E320D-2D75-1CBB-F037-CEA4B86DB3C0}"/>
              </a:ext>
            </a:extLst>
          </p:cNvPr>
          <p:cNvPicPr>
            <a:picLocks noChangeAspect="1"/>
          </p:cNvPicPr>
          <p:nvPr/>
        </p:nvPicPr>
        <p:blipFill>
          <a:blip r:embed="rId4"/>
          <a:stretch>
            <a:fillRect/>
          </a:stretch>
        </p:blipFill>
        <p:spPr>
          <a:xfrm>
            <a:off x="381242" y="761979"/>
            <a:ext cx="4686300" cy="723900"/>
          </a:xfrm>
          <a:prstGeom prst="rect">
            <a:avLst/>
          </a:prstGeom>
        </p:spPr>
      </p:pic>
      <p:sp>
        <p:nvSpPr>
          <p:cNvPr id="4" name="矩形 3">
            <a:extLst>
              <a:ext uri="{FF2B5EF4-FFF2-40B4-BE49-F238E27FC236}">
                <a16:creationId xmlns:a16="http://schemas.microsoft.com/office/drawing/2014/main" id="{8FE34F9F-6D41-165A-74FD-9716828DBAC9}"/>
              </a:ext>
            </a:extLst>
          </p:cNvPr>
          <p:cNvSpPr/>
          <p:nvPr/>
        </p:nvSpPr>
        <p:spPr>
          <a:xfrm>
            <a:off x="0" y="6488668"/>
            <a:ext cx="78377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Zhang and Xu*, Implicit regularization of dropout, </a:t>
            </a:r>
            <a:r>
              <a:rPr kumimoji="0" lang="en-US" altLang="zh-CN" sz="1800" b="0" i="0" u="none" strike="noStrike" kern="1200" cap="none" spc="0" normalizeH="0" baseline="0" noProof="0" dirty="0" err="1">
                <a:ln>
                  <a:noFill/>
                </a:ln>
                <a:solidFill>
                  <a:srgbClr val="FFFFFF"/>
                </a:solidFill>
                <a:effectLst/>
                <a:uLnTx/>
                <a:uFillTx/>
                <a:latin typeface="Times New Roman" panose="02020603050405020304" pitchFamily="18" charset="0"/>
                <a:ea typeface="黑体"/>
                <a:cs typeface="Times New Roman" panose="02020603050405020304" pitchFamily="18" charset="0"/>
              </a:rPr>
              <a:t>arxiv</a:t>
            </a: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 2207.05952</a:t>
            </a:r>
            <a:endParaRPr kumimoji="0" lang="zh-CN" alt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endParaRPr>
          </a:p>
        </p:txBody>
      </p:sp>
      <p:sp>
        <p:nvSpPr>
          <p:cNvPr id="6" name="文本框 5">
            <a:extLst>
              <a:ext uri="{FF2B5EF4-FFF2-40B4-BE49-F238E27FC236}">
                <a16:creationId xmlns:a16="http://schemas.microsoft.com/office/drawing/2014/main" id="{657DEB6D-2DAF-60C0-52FA-04A39D5DEB04}"/>
              </a:ext>
            </a:extLst>
          </p:cNvPr>
          <p:cNvSpPr txBox="1"/>
          <p:nvPr/>
        </p:nvSpPr>
        <p:spPr>
          <a:xfrm>
            <a:off x="381242" y="2710001"/>
            <a:ext cx="3208866"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B61616"/>
                </a:solidFill>
                <a:effectLst/>
                <a:uLnTx/>
                <a:uFillTx/>
                <a:latin typeface="Book Antiqua"/>
                <a:ea typeface="黑体"/>
                <a:cs typeface="+mn-cs"/>
              </a:rPr>
              <a:t>If the dropout neurons are the same as those kept, nothing changed!</a:t>
            </a:r>
            <a:endParaRPr kumimoji="1" lang="zh-CN" altLang="en-US" sz="32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8" name="文本框 7">
            <a:extLst>
              <a:ext uri="{FF2B5EF4-FFF2-40B4-BE49-F238E27FC236}">
                <a16:creationId xmlns:a16="http://schemas.microsoft.com/office/drawing/2014/main" id="{27941F2B-F519-9511-6DAD-D921C8EE745B}"/>
              </a:ext>
            </a:extLst>
          </p:cNvPr>
          <p:cNvSpPr txBox="1"/>
          <p:nvPr/>
        </p:nvSpPr>
        <p:spPr>
          <a:xfrm>
            <a:off x="9584266" y="5776102"/>
            <a:ext cx="2607734"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42C2D"/>
                </a:solidFill>
                <a:effectLst/>
                <a:uLnTx/>
                <a:uFillTx/>
                <a:latin typeface="arial" panose="020B0604020202020204" pitchFamily="34" charset="0"/>
                <a:ea typeface="黑体"/>
                <a:cs typeface="+mn-cs"/>
              </a:rPr>
              <a:t>Srivastava et al., 2014 JMLR</a:t>
            </a:r>
            <a:endParaRPr kumimoji="0" lang="zh-CN" altLang="en-US" sz="1200" b="0" i="0" u="none" strike="noStrike" kern="1200" cap="none" spc="0" normalizeH="0" baseline="0" noProof="0" dirty="0">
              <a:ln>
                <a:noFill/>
              </a:ln>
              <a:solidFill>
                <a:srgbClr val="242C2D"/>
              </a:solidFill>
              <a:effectLst/>
              <a:uLnTx/>
              <a:uFillTx/>
              <a:latin typeface="Book Antiqua"/>
              <a:ea typeface="黑体"/>
              <a:cs typeface="+mn-cs"/>
            </a:endParaRPr>
          </a:p>
        </p:txBody>
      </p:sp>
    </p:spTree>
    <p:extLst>
      <p:ext uri="{BB962C8B-B14F-4D97-AF65-F5344CB8AC3E}">
        <p14:creationId xmlns:p14="http://schemas.microsoft.com/office/powerpoint/2010/main" val="101255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4C828E-A77D-503B-10AA-019B8CCE6D43}"/>
              </a:ext>
            </a:extLst>
          </p:cNvPr>
          <p:cNvSpPr>
            <a:spLocks noGrp="1"/>
          </p:cNvSpPr>
          <p:nvPr>
            <p:ph type="title"/>
          </p:nvPr>
        </p:nvSpPr>
        <p:spPr/>
        <p:txBody>
          <a:bodyPr/>
          <a:lstStyle/>
          <a:p>
            <a:r>
              <a:rPr lang="en-US" altLang="zh-CN" dirty="0"/>
              <a:t>Dropout</a:t>
            </a:r>
            <a:endParaRPr lang="zh-CN" altLang="en-US" dirty="0"/>
          </a:p>
        </p:txBody>
      </p:sp>
      <p:pic>
        <p:nvPicPr>
          <p:cNvPr id="4" name="图片 3">
            <a:extLst>
              <a:ext uri="{FF2B5EF4-FFF2-40B4-BE49-F238E27FC236}">
                <a16:creationId xmlns:a16="http://schemas.microsoft.com/office/drawing/2014/main" id="{94A6FC51-721A-453E-44A8-B6E7B45C2027}"/>
              </a:ext>
            </a:extLst>
          </p:cNvPr>
          <p:cNvPicPr>
            <a:picLocks noChangeAspect="1"/>
          </p:cNvPicPr>
          <p:nvPr/>
        </p:nvPicPr>
        <p:blipFill>
          <a:blip r:embed="rId3"/>
          <a:stretch>
            <a:fillRect/>
          </a:stretch>
        </p:blipFill>
        <p:spPr>
          <a:xfrm>
            <a:off x="620505" y="1262041"/>
            <a:ext cx="11131826" cy="4919182"/>
          </a:xfrm>
          <a:prstGeom prst="rect">
            <a:avLst/>
          </a:prstGeom>
        </p:spPr>
      </p:pic>
      <p:sp>
        <p:nvSpPr>
          <p:cNvPr id="5" name="文本框 4">
            <a:extLst>
              <a:ext uri="{FF2B5EF4-FFF2-40B4-BE49-F238E27FC236}">
                <a16:creationId xmlns:a16="http://schemas.microsoft.com/office/drawing/2014/main" id="{1AFA0507-A702-0420-9BA7-630D4ACC989A}"/>
              </a:ext>
            </a:extLst>
          </p:cNvPr>
          <p:cNvSpPr txBox="1"/>
          <p:nvPr/>
        </p:nvSpPr>
        <p:spPr>
          <a:xfrm>
            <a:off x="1119187" y="890567"/>
            <a:ext cx="10501312" cy="584775"/>
          </a:xfrm>
          <a:prstGeom prst="rect">
            <a:avLst/>
          </a:prstGeom>
          <a:noFill/>
        </p:spPr>
        <p:txBody>
          <a:bodyPr wrap="square" rtlCol="0">
            <a:spAutoFit/>
          </a:bodyPr>
          <a:lstStyle/>
          <a:p>
            <a:pPr algn="ctr"/>
            <a:r>
              <a:rPr lang="en-US" altLang="zh-CN" sz="3200" dirty="0"/>
              <a:t>What is implicit regularization of Dropout?</a:t>
            </a:r>
            <a:endParaRPr lang="zh-CN" altLang="en-US" sz="3200" dirty="0"/>
          </a:p>
        </p:txBody>
      </p:sp>
      <p:sp>
        <p:nvSpPr>
          <p:cNvPr id="3" name="矩形 2">
            <a:extLst>
              <a:ext uri="{FF2B5EF4-FFF2-40B4-BE49-F238E27FC236}">
                <a16:creationId xmlns:a16="http://schemas.microsoft.com/office/drawing/2014/main" id="{02CF7381-D3D4-9B5B-6D5A-47C2C45528DB}"/>
              </a:ext>
            </a:extLst>
          </p:cNvPr>
          <p:cNvSpPr/>
          <p:nvPr/>
        </p:nvSpPr>
        <p:spPr>
          <a:xfrm>
            <a:off x="0" y="6488668"/>
            <a:ext cx="78377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Zhang and Xu*, Implicit regularization of dropout, </a:t>
            </a:r>
            <a:r>
              <a:rPr kumimoji="0" lang="en-US" altLang="zh-CN" sz="1800" b="0" i="0" u="none" strike="noStrike" kern="1200" cap="none" spc="0" normalizeH="0" baseline="0" noProof="0" dirty="0" err="1">
                <a:ln>
                  <a:noFill/>
                </a:ln>
                <a:solidFill>
                  <a:srgbClr val="FFFFFF"/>
                </a:solidFill>
                <a:effectLst/>
                <a:uLnTx/>
                <a:uFillTx/>
                <a:latin typeface="Times New Roman" panose="02020603050405020304" pitchFamily="18" charset="0"/>
                <a:ea typeface="黑体"/>
                <a:cs typeface="Times New Roman" panose="02020603050405020304" pitchFamily="18" charset="0"/>
              </a:rPr>
              <a:t>arxiv</a:t>
            </a: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 2207.05952</a:t>
            </a:r>
            <a:endParaRPr kumimoji="0" lang="zh-CN" alt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endParaRPr>
          </a:p>
        </p:txBody>
      </p:sp>
    </p:spTree>
    <p:extLst>
      <p:ext uri="{BB962C8B-B14F-4D97-AF65-F5344CB8AC3E}">
        <p14:creationId xmlns:p14="http://schemas.microsoft.com/office/powerpoint/2010/main" val="3531158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01FF41-C3FF-DC2E-D093-2A7EAF60C8AC}"/>
              </a:ext>
            </a:extLst>
          </p:cNvPr>
          <p:cNvSpPr>
            <a:spLocks noGrp="1"/>
          </p:cNvSpPr>
          <p:nvPr>
            <p:ph type="title"/>
          </p:nvPr>
        </p:nvSpPr>
        <p:spPr/>
        <p:txBody>
          <a:bodyPr/>
          <a:lstStyle/>
          <a:p>
            <a:r>
              <a:rPr lang="en-US" altLang="zh-CN" dirty="0"/>
              <a:t>Condensation and flatness</a:t>
            </a:r>
            <a:endParaRPr lang="zh-CN" altLang="en-US" dirty="0"/>
          </a:p>
        </p:txBody>
      </p:sp>
      <p:pic>
        <p:nvPicPr>
          <p:cNvPr id="4" name="图片 3">
            <a:extLst>
              <a:ext uri="{FF2B5EF4-FFF2-40B4-BE49-F238E27FC236}">
                <a16:creationId xmlns:a16="http://schemas.microsoft.com/office/drawing/2014/main" id="{D6E0B6DF-BB3B-B35D-34BD-A943FB25A43D}"/>
              </a:ext>
            </a:extLst>
          </p:cNvPr>
          <p:cNvPicPr>
            <a:picLocks noChangeAspect="1"/>
          </p:cNvPicPr>
          <p:nvPr/>
        </p:nvPicPr>
        <p:blipFill>
          <a:blip r:embed="rId3"/>
          <a:stretch>
            <a:fillRect/>
          </a:stretch>
        </p:blipFill>
        <p:spPr>
          <a:xfrm>
            <a:off x="609600" y="916090"/>
            <a:ext cx="10972800" cy="4705356"/>
          </a:xfrm>
          <a:prstGeom prst="rect">
            <a:avLst/>
          </a:prstGeom>
        </p:spPr>
      </p:pic>
      <p:sp>
        <p:nvSpPr>
          <p:cNvPr id="3" name="矩形 2">
            <a:extLst>
              <a:ext uri="{FF2B5EF4-FFF2-40B4-BE49-F238E27FC236}">
                <a16:creationId xmlns:a16="http://schemas.microsoft.com/office/drawing/2014/main" id="{521AA41C-8284-5DB0-DED8-6099683C1B9D}"/>
              </a:ext>
            </a:extLst>
          </p:cNvPr>
          <p:cNvSpPr/>
          <p:nvPr/>
        </p:nvSpPr>
        <p:spPr>
          <a:xfrm>
            <a:off x="0" y="6488668"/>
            <a:ext cx="78377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Zhang and Xu*, Implicit regularization of dropout, </a:t>
            </a:r>
            <a:r>
              <a:rPr kumimoji="0" lang="en-US" altLang="zh-CN" sz="1800" b="0" i="0" u="none" strike="noStrike" kern="1200" cap="none" spc="0" normalizeH="0" baseline="0" noProof="0" dirty="0" err="1">
                <a:ln>
                  <a:noFill/>
                </a:ln>
                <a:solidFill>
                  <a:srgbClr val="FFFFFF"/>
                </a:solidFill>
                <a:effectLst/>
                <a:uLnTx/>
                <a:uFillTx/>
                <a:latin typeface="Times New Roman" panose="02020603050405020304" pitchFamily="18" charset="0"/>
                <a:ea typeface="黑体"/>
                <a:cs typeface="Times New Roman" panose="02020603050405020304" pitchFamily="18" charset="0"/>
              </a:rPr>
              <a:t>arxiv</a:t>
            </a: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 2207.05952</a:t>
            </a:r>
            <a:endParaRPr kumimoji="0" lang="zh-CN" alt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endParaRPr>
          </a:p>
        </p:txBody>
      </p:sp>
    </p:spTree>
    <p:extLst>
      <p:ext uri="{BB962C8B-B14F-4D97-AF65-F5344CB8AC3E}">
        <p14:creationId xmlns:p14="http://schemas.microsoft.com/office/powerpoint/2010/main" val="137142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F1220B-C774-7A35-FD45-1D877B8D4725}"/>
              </a:ext>
            </a:extLst>
          </p:cNvPr>
          <p:cNvSpPr>
            <a:spLocks noGrp="1"/>
          </p:cNvSpPr>
          <p:nvPr>
            <p:ph type="title"/>
          </p:nvPr>
        </p:nvSpPr>
        <p:spPr>
          <a:xfrm>
            <a:off x="0" y="1915160"/>
            <a:ext cx="12192000" cy="761979"/>
          </a:xfrm>
        </p:spPr>
        <p:txBody>
          <a:bodyPr/>
          <a:lstStyle/>
          <a:p>
            <a:pPr algn="ctr"/>
            <a:r>
              <a:rPr lang="en-US" altLang="zh-CN" sz="2800" dirty="0">
                <a:solidFill>
                  <a:schemeClr val="tx2"/>
                </a:solidFill>
              </a:rPr>
              <a:t>Visualize implicit regularization by modified gradient flow</a:t>
            </a:r>
            <a:endParaRPr lang="zh-CN" altLang="en-US" sz="2800" dirty="0">
              <a:solidFill>
                <a:schemeClr val="tx2"/>
              </a:solidFill>
            </a:endParaRPr>
          </a:p>
        </p:txBody>
      </p:sp>
      <p:sp>
        <p:nvSpPr>
          <p:cNvPr id="3" name="标题 1">
            <a:extLst>
              <a:ext uri="{FF2B5EF4-FFF2-40B4-BE49-F238E27FC236}">
                <a16:creationId xmlns:a16="http://schemas.microsoft.com/office/drawing/2014/main" id="{D8236FB5-F4D4-366B-3530-881171445602}"/>
              </a:ext>
            </a:extLst>
          </p:cNvPr>
          <p:cNvSpPr txBox="1">
            <a:spLocks/>
          </p:cNvSpPr>
          <p:nvPr/>
        </p:nvSpPr>
        <p:spPr>
          <a:xfrm>
            <a:off x="0" y="2971800"/>
            <a:ext cx="12192000" cy="761979"/>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2800" dirty="0">
                <a:solidFill>
                  <a:schemeClr val="tx2"/>
                </a:solidFill>
              </a:rPr>
              <a:t>Implicit regularization on condensation</a:t>
            </a:r>
            <a:endParaRPr lang="zh-CN" altLang="en-US" sz="2800" dirty="0">
              <a:solidFill>
                <a:schemeClr val="tx2"/>
              </a:solidFill>
            </a:endParaRPr>
          </a:p>
        </p:txBody>
      </p:sp>
      <p:sp>
        <p:nvSpPr>
          <p:cNvPr id="4" name="标题 1">
            <a:extLst>
              <a:ext uri="{FF2B5EF4-FFF2-40B4-BE49-F238E27FC236}">
                <a16:creationId xmlns:a16="http://schemas.microsoft.com/office/drawing/2014/main" id="{9535269D-F592-F176-FDBB-2E3FC35B8B4F}"/>
              </a:ext>
            </a:extLst>
          </p:cNvPr>
          <p:cNvSpPr txBox="1">
            <a:spLocks/>
          </p:cNvSpPr>
          <p:nvPr/>
        </p:nvSpPr>
        <p:spPr>
          <a:xfrm>
            <a:off x="0" y="4094480"/>
            <a:ext cx="12192000" cy="761979"/>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2800" dirty="0">
                <a:solidFill>
                  <a:schemeClr val="tx2"/>
                </a:solidFill>
              </a:rPr>
              <a:t>Implicit regularization on flatness</a:t>
            </a:r>
            <a:endParaRPr lang="zh-CN" altLang="en-US" sz="2800" dirty="0">
              <a:solidFill>
                <a:schemeClr val="tx2"/>
              </a:solidFill>
            </a:endParaRPr>
          </a:p>
        </p:txBody>
      </p:sp>
    </p:spTree>
    <p:extLst>
      <p:ext uri="{BB962C8B-B14F-4D97-AF65-F5344CB8AC3E}">
        <p14:creationId xmlns:p14="http://schemas.microsoft.com/office/powerpoint/2010/main" val="1487406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9FCC7E-DDF0-0FFC-C36B-548894506CB9}"/>
              </a:ext>
            </a:extLst>
          </p:cNvPr>
          <p:cNvSpPr>
            <a:spLocks noGrp="1"/>
          </p:cNvSpPr>
          <p:nvPr>
            <p:ph type="title"/>
          </p:nvPr>
        </p:nvSpPr>
        <p:spPr/>
        <p:txBody>
          <a:bodyPr/>
          <a:lstStyle/>
          <a:p>
            <a:r>
              <a:rPr lang="en-US" altLang="zh-CN" dirty="0"/>
              <a:t>Dropout</a:t>
            </a:r>
            <a:endParaRPr lang="zh-CN" altLang="en-US" dirty="0"/>
          </a:p>
        </p:txBody>
      </p:sp>
      <p:pic>
        <p:nvPicPr>
          <p:cNvPr id="4" name="图片 3">
            <a:extLst>
              <a:ext uri="{FF2B5EF4-FFF2-40B4-BE49-F238E27FC236}">
                <a16:creationId xmlns:a16="http://schemas.microsoft.com/office/drawing/2014/main" id="{9FA0E76B-5A4C-3445-A04C-94D122B70995}"/>
              </a:ext>
            </a:extLst>
          </p:cNvPr>
          <p:cNvPicPr>
            <a:picLocks noChangeAspect="1"/>
          </p:cNvPicPr>
          <p:nvPr/>
        </p:nvPicPr>
        <p:blipFill>
          <a:blip r:embed="rId2"/>
          <a:stretch>
            <a:fillRect/>
          </a:stretch>
        </p:blipFill>
        <p:spPr>
          <a:xfrm>
            <a:off x="2794000" y="1156185"/>
            <a:ext cx="7345680" cy="519965"/>
          </a:xfrm>
          <a:prstGeom prst="rect">
            <a:avLst/>
          </a:prstGeom>
        </p:spPr>
      </p:pic>
      <p:pic>
        <p:nvPicPr>
          <p:cNvPr id="8" name="图片 7">
            <a:extLst>
              <a:ext uri="{FF2B5EF4-FFF2-40B4-BE49-F238E27FC236}">
                <a16:creationId xmlns:a16="http://schemas.microsoft.com/office/drawing/2014/main" id="{3C4F2607-2796-C417-8A4D-D5D3BEFBD1CF}"/>
              </a:ext>
            </a:extLst>
          </p:cNvPr>
          <p:cNvPicPr>
            <a:picLocks noChangeAspect="1"/>
          </p:cNvPicPr>
          <p:nvPr/>
        </p:nvPicPr>
        <p:blipFill>
          <a:blip r:embed="rId3"/>
          <a:stretch>
            <a:fillRect/>
          </a:stretch>
        </p:blipFill>
        <p:spPr>
          <a:xfrm>
            <a:off x="3754437" y="3040688"/>
            <a:ext cx="4503103" cy="841701"/>
          </a:xfrm>
          <a:prstGeom prst="rect">
            <a:avLst/>
          </a:prstGeom>
        </p:spPr>
      </p:pic>
      <p:pic>
        <p:nvPicPr>
          <p:cNvPr id="10" name="图片 9">
            <a:extLst>
              <a:ext uri="{FF2B5EF4-FFF2-40B4-BE49-F238E27FC236}">
                <a16:creationId xmlns:a16="http://schemas.microsoft.com/office/drawing/2014/main" id="{AEC05F91-06D7-6D44-802C-0CAF2717BF3E}"/>
              </a:ext>
            </a:extLst>
          </p:cNvPr>
          <p:cNvPicPr>
            <a:picLocks noChangeAspect="1"/>
          </p:cNvPicPr>
          <p:nvPr/>
        </p:nvPicPr>
        <p:blipFill>
          <a:blip r:embed="rId4"/>
          <a:stretch>
            <a:fillRect/>
          </a:stretch>
        </p:blipFill>
        <p:spPr>
          <a:xfrm>
            <a:off x="4381500" y="4195764"/>
            <a:ext cx="3429000" cy="550489"/>
          </a:xfrm>
          <a:prstGeom prst="rect">
            <a:avLst/>
          </a:prstGeom>
        </p:spPr>
      </p:pic>
      <p:pic>
        <p:nvPicPr>
          <p:cNvPr id="12" name="图片 11">
            <a:extLst>
              <a:ext uri="{FF2B5EF4-FFF2-40B4-BE49-F238E27FC236}">
                <a16:creationId xmlns:a16="http://schemas.microsoft.com/office/drawing/2014/main" id="{D9D3451B-02EB-8107-0706-6DDFC3DEB368}"/>
              </a:ext>
            </a:extLst>
          </p:cNvPr>
          <p:cNvPicPr>
            <a:picLocks noChangeAspect="1"/>
          </p:cNvPicPr>
          <p:nvPr/>
        </p:nvPicPr>
        <p:blipFill>
          <a:blip r:embed="rId5"/>
          <a:stretch>
            <a:fillRect/>
          </a:stretch>
        </p:blipFill>
        <p:spPr>
          <a:xfrm>
            <a:off x="4053840" y="1918110"/>
            <a:ext cx="3810000" cy="760464"/>
          </a:xfrm>
          <a:prstGeom prst="rect">
            <a:avLst/>
          </a:prstGeom>
        </p:spPr>
      </p:pic>
      <p:pic>
        <p:nvPicPr>
          <p:cNvPr id="14" name="图片 13">
            <a:extLst>
              <a:ext uri="{FF2B5EF4-FFF2-40B4-BE49-F238E27FC236}">
                <a16:creationId xmlns:a16="http://schemas.microsoft.com/office/drawing/2014/main" id="{C10E6472-7B90-57FC-0650-8C60EF8792B7}"/>
              </a:ext>
            </a:extLst>
          </p:cNvPr>
          <p:cNvPicPr>
            <a:picLocks noChangeAspect="1"/>
          </p:cNvPicPr>
          <p:nvPr/>
        </p:nvPicPr>
        <p:blipFill>
          <a:blip r:embed="rId6"/>
          <a:stretch>
            <a:fillRect/>
          </a:stretch>
        </p:blipFill>
        <p:spPr>
          <a:xfrm>
            <a:off x="3469005" y="4988213"/>
            <a:ext cx="5067127" cy="841701"/>
          </a:xfrm>
          <a:prstGeom prst="rect">
            <a:avLst/>
          </a:prstGeom>
        </p:spPr>
      </p:pic>
      <p:sp>
        <p:nvSpPr>
          <p:cNvPr id="15" name="文本框 14">
            <a:extLst>
              <a:ext uri="{FF2B5EF4-FFF2-40B4-BE49-F238E27FC236}">
                <a16:creationId xmlns:a16="http://schemas.microsoft.com/office/drawing/2014/main" id="{FCFDE490-6DF2-46FC-2A0F-4AB7602E502C}"/>
              </a:ext>
            </a:extLst>
          </p:cNvPr>
          <p:cNvSpPr txBox="1"/>
          <p:nvPr/>
        </p:nvSpPr>
        <p:spPr>
          <a:xfrm>
            <a:off x="756920" y="1276040"/>
            <a:ext cx="1960880" cy="400110"/>
          </a:xfrm>
          <a:prstGeom prst="rect">
            <a:avLst/>
          </a:prstGeom>
          <a:noFill/>
        </p:spPr>
        <p:txBody>
          <a:bodyPr wrap="square" rtlCol="0">
            <a:spAutoFit/>
          </a:bodyPr>
          <a:lstStyle/>
          <a:p>
            <a:pPr algn="l"/>
            <a:r>
              <a:rPr lang="en-US" altLang="zh-CN" sz="2000" dirty="0"/>
              <a:t>Network</a:t>
            </a:r>
            <a:endParaRPr lang="zh-CN" altLang="en-US" sz="2000" dirty="0"/>
          </a:p>
        </p:txBody>
      </p:sp>
      <p:sp>
        <p:nvSpPr>
          <p:cNvPr id="16" name="文本框 15">
            <a:extLst>
              <a:ext uri="{FF2B5EF4-FFF2-40B4-BE49-F238E27FC236}">
                <a16:creationId xmlns:a16="http://schemas.microsoft.com/office/drawing/2014/main" id="{820EEC45-2A0B-2317-7B28-E5433AF09BFE}"/>
              </a:ext>
            </a:extLst>
          </p:cNvPr>
          <p:cNvSpPr txBox="1"/>
          <p:nvPr/>
        </p:nvSpPr>
        <p:spPr>
          <a:xfrm>
            <a:off x="756920" y="2058360"/>
            <a:ext cx="1960880" cy="400110"/>
          </a:xfrm>
          <a:prstGeom prst="rect">
            <a:avLst/>
          </a:prstGeom>
          <a:noFill/>
        </p:spPr>
        <p:txBody>
          <a:bodyPr wrap="square" rtlCol="0">
            <a:spAutoFit/>
          </a:bodyPr>
          <a:lstStyle/>
          <a:p>
            <a:pPr algn="l"/>
            <a:r>
              <a:rPr lang="en-US" altLang="zh-CN" sz="2000" dirty="0"/>
              <a:t>Loss function</a:t>
            </a:r>
            <a:endParaRPr lang="zh-CN" altLang="en-US" sz="2000" dirty="0"/>
          </a:p>
        </p:txBody>
      </p:sp>
      <p:sp>
        <p:nvSpPr>
          <p:cNvPr id="17" name="文本框 16">
            <a:extLst>
              <a:ext uri="{FF2B5EF4-FFF2-40B4-BE49-F238E27FC236}">
                <a16:creationId xmlns:a16="http://schemas.microsoft.com/office/drawing/2014/main" id="{965C298C-5B20-15F5-A4EC-608F21BE7AC0}"/>
              </a:ext>
            </a:extLst>
          </p:cNvPr>
          <p:cNvSpPr txBox="1"/>
          <p:nvPr/>
        </p:nvSpPr>
        <p:spPr>
          <a:xfrm>
            <a:off x="756920" y="3228945"/>
            <a:ext cx="2286000" cy="400110"/>
          </a:xfrm>
          <a:prstGeom prst="rect">
            <a:avLst/>
          </a:prstGeom>
          <a:noFill/>
        </p:spPr>
        <p:txBody>
          <a:bodyPr wrap="square" rtlCol="0">
            <a:spAutoFit/>
          </a:bodyPr>
          <a:lstStyle/>
          <a:p>
            <a:pPr algn="l"/>
            <a:r>
              <a:rPr lang="en-US" altLang="zh-CN" sz="2000" dirty="0"/>
              <a:t>Dropout variable</a:t>
            </a:r>
            <a:endParaRPr lang="zh-CN" altLang="en-US" sz="2000" dirty="0"/>
          </a:p>
        </p:txBody>
      </p:sp>
      <p:sp>
        <p:nvSpPr>
          <p:cNvPr id="18" name="文本框 17">
            <a:extLst>
              <a:ext uri="{FF2B5EF4-FFF2-40B4-BE49-F238E27FC236}">
                <a16:creationId xmlns:a16="http://schemas.microsoft.com/office/drawing/2014/main" id="{E511BB19-DDE7-583B-82EF-3C7F7A20B508}"/>
              </a:ext>
            </a:extLst>
          </p:cNvPr>
          <p:cNvSpPr txBox="1"/>
          <p:nvPr/>
        </p:nvSpPr>
        <p:spPr>
          <a:xfrm>
            <a:off x="797560" y="4270953"/>
            <a:ext cx="2286000" cy="400110"/>
          </a:xfrm>
          <a:prstGeom prst="rect">
            <a:avLst/>
          </a:prstGeom>
          <a:noFill/>
        </p:spPr>
        <p:txBody>
          <a:bodyPr wrap="square" rtlCol="0">
            <a:spAutoFit/>
          </a:bodyPr>
          <a:lstStyle/>
          <a:p>
            <a:pPr algn="l"/>
            <a:r>
              <a:rPr lang="en-US" altLang="zh-CN" sz="2000" dirty="0"/>
              <a:t>Dropout network</a:t>
            </a:r>
            <a:endParaRPr lang="zh-CN" altLang="en-US" sz="2000" dirty="0"/>
          </a:p>
        </p:txBody>
      </p:sp>
      <p:sp>
        <p:nvSpPr>
          <p:cNvPr id="19" name="文本框 18">
            <a:extLst>
              <a:ext uri="{FF2B5EF4-FFF2-40B4-BE49-F238E27FC236}">
                <a16:creationId xmlns:a16="http://schemas.microsoft.com/office/drawing/2014/main" id="{18EE1BD8-8E14-B2AD-8FC1-E464C91F8C6F}"/>
              </a:ext>
            </a:extLst>
          </p:cNvPr>
          <p:cNvSpPr txBox="1"/>
          <p:nvPr/>
        </p:nvSpPr>
        <p:spPr>
          <a:xfrm>
            <a:off x="797560" y="5181850"/>
            <a:ext cx="2286000" cy="400110"/>
          </a:xfrm>
          <a:prstGeom prst="rect">
            <a:avLst/>
          </a:prstGeom>
          <a:noFill/>
        </p:spPr>
        <p:txBody>
          <a:bodyPr wrap="square" rtlCol="0">
            <a:spAutoFit/>
          </a:bodyPr>
          <a:lstStyle/>
          <a:p>
            <a:pPr algn="l"/>
            <a:r>
              <a:rPr lang="en-US" altLang="zh-CN" sz="2000" dirty="0"/>
              <a:t>Dropout loss</a:t>
            </a:r>
            <a:endParaRPr lang="zh-CN" altLang="en-US" sz="2000" dirty="0"/>
          </a:p>
        </p:txBody>
      </p:sp>
      <p:sp>
        <p:nvSpPr>
          <p:cNvPr id="3" name="矩形 2">
            <a:extLst>
              <a:ext uri="{FF2B5EF4-FFF2-40B4-BE49-F238E27FC236}">
                <a16:creationId xmlns:a16="http://schemas.microsoft.com/office/drawing/2014/main" id="{9D6632AB-CDA7-8A79-1D7D-EAFC25F169C6}"/>
              </a:ext>
            </a:extLst>
          </p:cNvPr>
          <p:cNvSpPr/>
          <p:nvPr/>
        </p:nvSpPr>
        <p:spPr>
          <a:xfrm>
            <a:off x="0" y="6488668"/>
            <a:ext cx="78377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Zhang and Xu*, Implicit regularization of dropout, </a:t>
            </a:r>
            <a:r>
              <a:rPr kumimoji="0" lang="en-US" altLang="zh-CN" sz="1800" b="0" i="0" u="none" strike="noStrike" kern="1200" cap="none" spc="0" normalizeH="0" baseline="0" noProof="0" dirty="0" err="1">
                <a:ln>
                  <a:noFill/>
                </a:ln>
                <a:solidFill>
                  <a:srgbClr val="FFFFFF"/>
                </a:solidFill>
                <a:effectLst/>
                <a:uLnTx/>
                <a:uFillTx/>
                <a:latin typeface="Times New Roman" panose="02020603050405020304" pitchFamily="18" charset="0"/>
                <a:ea typeface="黑体"/>
                <a:cs typeface="Times New Roman" panose="02020603050405020304" pitchFamily="18" charset="0"/>
              </a:rPr>
              <a:t>arxiv</a:t>
            </a: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 2207.05952</a:t>
            </a:r>
            <a:endParaRPr kumimoji="0" lang="zh-CN" alt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endParaRPr>
          </a:p>
        </p:txBody>
      </p:sp>
    </p:spTree>
    <p:extLst>
      <p:ext uri="{BB962C8B-B14F-4D97-AF65-F5344CB8AC3E}">
        <p14:creationId xmlns:p14="http://schemas.microsoft.com/office/powerpoint/2010/main" val="1971548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9FCC7E-DDF0-0FFC-C36B-548894506CB9}"/>
              </a:ext>
            </a:extLst>
          </p:cNvPr>
          <p:cNvSpPr>
            <a:spLocks noGrp="1"/>
          </p:cNvSpPr>
          <p:nvPr>
            <p:ph type="title"/>
          </p:nvPr>
        </p:nvSpPr>
        <p:spPr/>
        <p:txBody>
          <a:bodyPr/>
          <a:lstStyle/>
          <a:p>
            <a:r>
              <a:rPr lang="en-US" altLang="zh-CN" dirty="0"/>
              <a:t>Dropout: theory settings</a:t>
            </a:r>
            <a:endParaRPr lang="zh-CN" altLang="en-US" dirty="0"/>
          </a:p>
        </p:txBody>
      </p:sp>
      <p:pic>
        <p:nvPicPr>
          <p:cNvPr id="5" name="图片 4">
            <a:extLst>
              <a:ext uri="{FF2B5EF4-FFF2-40B4-BE49-F238E27FC236}">
                <a16:creationId xmlns:a16="http://schemas.microsoft.com/office/drawing/2014/main" id="{0A0A9B4F-E1D8-F36C-F3C3-586EBB0F2450}"/>
              </a:ext>
            </a:extLst>
          </p:cNvPr>
          <p:cNvPicPr>
            <a:picLocks noChangeAspect="1"/>
          </p:cNvPicPr>
          <p:nvPr/>
        </p:nvPicPr>
        <p:blipFill>
          <a:blip r:embed="rId2"/>
          <a:stretch>
            <a:fillRect/>
          </a:stretch>
        </p:blipFill>
        <p:spPr>
          <a:xfrm>
            <a:off x="2251393" y="1301098"/>
            <a:ext cx="7400607" cy="4255804"/>
          </a:xfrm>
          <a:prstGeom prst="rect">
            <a:avLst/>
          </a:prstGeom>
        </p:spPr>
      </p:pic>
      <p:sp>
        <p:nvSpPr>
          <p:cNvPr id="3" name="矩形 2">
            <a:extLst>
              <a:ext uri="{FF2B5EF4-FFF2-40B4-BE49-F238E27FC236}">
                <a16:creationId xmlns:a16="http://schemas.microsoft.com/office/drawing/2014/main" id="{FB6B2DC1-3BF7-3D3F-4DEB-75F4985304A7}"/>
              </a:ext>
            </a:extLst>
          </p:cNvPr>
          <p:cNvSpPr/>
          <p:nvPr/>
        </p:nvSpPr>
        <p:spPr>
          <a:xfrm>
            <a:off x="0" y="6488668"/>
            <a:ext cx="78377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Zhang and Xu*, Implicit regularization of dropout, </a:t>
            </a:r>
            <a:r>
              <a:rPr kumimoji="0" lang="en-US" altLang="zh-CN" sz="1800" b="0" i="0" u="none" strike="noStrike" kern="1200" cap="none" spc="0" normalizeH="0" baseline="0" noProof="0" dirty="0" err="1">
                <a:ln>
                  <a:noFill/>
                </a:ln>
                <a:solidFill>
                  <a:srgbClr val="FFFFFF"/>
                </a:solidFill>
                <a:effectLst/>
                <a:uLnTx/>
                <a:uFillTx/>
                <a:latin typeface="Times New Roman" panose="02020603050405020304" pitchFamily="18" charset="0"/>
                <a:ea typeface="黑体"/>
                <a:cs typeface="Times New Roman" panose="02020603050405020304" pitchFamily="18" charset="0"/>
              </a:rPr>
              <a:t>arxiv</a:t>
            </a: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 2207.05952</a:t>
            </a:r>
            <a:endParaRPr kumimoji="0" lang="zh-CN" alt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endParaRPr>
          </a:p>
        </p:txBody>
      </p:sp>
    </p:spTree>
    <p:extLst>
      <p:ext uri="{BB962C8B-B14F-4D97-AF65-F5344CB8AC3E}">
        <p14:creationId xmlns:p14="http://schemas.microsoft.com/office/powerpoint/2010/main" val="4070502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9FCC7E-DDF0-0FFC-C36B-548894506CB9}"/>
              </a:ext>
            </a:extLst>
          </p:cNvPr>
          <p:cNvSpPr>
            <a:spLocks noGrp="1"/>
          </p:cNvSpPr>
          <p:nvPr>
            <p:ph type="title"/>
          </p:nvPr>
        </p:nvSpPr>
        <p:spPr/>
        <p:txBody>
          <a:bodyPr/>
          <a:lstStyle/>
          <a:p>
            <a:r>
              <a:rPr lang="en-US" altLang="zh-CN" dirty="0"/>
              <a:t>Dropout: Expected loss</a:t>
            </a:r>
            <a:endParaRPr lang="zh-CN" altLang="en-US" dirty="0"/>
          </a:p>
        </p:txBody>
      </p:sp>
      <p:pic>
        <p:nvPicPr>
          <p:cNvPr id="4" name="图片 3">
            <a:extLst>
              <a:ext uri="{FF2B5EF4-FFF2-40B4-BE49-F238E27FC236}">
                <a16:creationId xmlns:a16="http://schemas.microsoft.com/office/drawing/2014/main" id="{EDE52057-3FFD-3BC1-5D18-C81D1A09657C}"/>
              </a:ext>
            </a:extLst>
          </p:cNvPr>
          <p:cNvPicPr>
            <a:picLocks noChangeAspect="1"/>
          </p:cNvPicPr>
          <p:nvPr/>
        </p:nvPicPr>
        <p:blipFill>
          <a:blip r:embed="rId2"/>
          <a:stretch>
            <a:fillRect/>
          </a:stretch>
        </p:blipFill>
        <p:spPr>
          <a:xfrm>
            <a:off x="3164840" y="1149768"/>
            <a:ext cx="5491480" cy="886270"/>
          </a:xfrm>
          <a:prstGeom prst="rect">
            <a:avLst/>
          </a:prstGeom>
        </p:spPr>
      </p:pic>
      <p:pic>
        <p:nvPicPr>
          <p:cNvPr id="7" name="图片 6">
            <a:extLst>
              <a:ext uri="{FF2B5EF4-FFF2-40B4-BE49-F238E27FC236}">
                <a16:creationId xmlns:a16="http://schemas.microsoft.com/office/drawing/2014/main" id="{1DDC8355-AAA7-53A9-B832-6ED30DFACEC1}"/>
              </a:ext>
            </a:extLst>
          </p:cNvPr>
          <p:cNvPicPr>
            <a:picLocks noChangeAspect="1"/>
          </p:cNvPicPr>
          <p:nvPr/>
        </p:nvPicPr>
        <p:blipFill>
          <a:blip r:embed="rId3"/>
          <a:stretch>
            <a:fillRect/>
          </a:stretch>
        </p:blipFill>
        <p:spPr>
          <a:xfrm>
            <a:off x="2037080" y="2977290"/>
            <a:ext cx="7553960" cy="1679126"/>
          </a:xfrm>
          <a:prstGeom prst="rect">
            <a:avLst/>
          </a:prstGeom>
        </p:spPr>
      </p:pic>
      <p:sp>
        <p:nvSpPr>
          <p:cNvPr id="8" name="文本框 7">
            <a:extLst>
              <a:ext uri="{FF2B5EF4-FFF2-40B4-BE49-F238E27FC236}">
                <a16:creationId xmlns:a16="http://schemas.microsoft.com/office/drawing/2014/main" id="{C38F52FF-9EC7-B781-2FB7-0F9007203C47}"/>
              </a:ext>
            </a:extLst>
          </p:cNvPr>
          <p:cNvSpPr txBox="1"/>
          <p:nvPr/>
        </p:nvSpPr>
        <p:spPr>
          <a:xfrm>
            <a:off x="5679440" y="2204720"/>
            <a:ext cx="3286760" cy="400110"/>
          </a:xfrm>
          <a:prstGeom prst="rect">
            <a:avLst/>
          </a:prstGeom>
          <a:noFill/>
        </p:spPr>
        <p:txBody>
          <a:bodyPr wrap="square" rtlCol="0">
            <a:spAutoFit/>
          </a:bodyPr>
          <a:lstStyle/>
          <a:p>
            <a:pPr algn="l"/>
            <a:r>
              <a:rPr lang="en-US" altLang="zh-CN" sz="2000" dirty="0"/>
              <a:t>Each neuron’s output</a:t>
            </a:r>
            <a:endParaRPr lang="zh-CN" altLang="en-US" sz="2000" dirty="0"/>
          </a:p>
        </p:txBody>
      </p:sp>
      <p:sp>
        <p:nvSpPr>
          <p:cNvPr id="9" name="文本框 8">
            <a:extLst>
              <a:ext uri="{FF2B5EF4-FFF2-40B4-BE49-F238E27FC236}">
                <a16:creationId xmlns:a16="http://schemas.microsoft.com/office/drawing/2014/main" id="{E56D11A3-4062-25C5-4C1E-0F67BC8B0ACD}"/>
              </a:ext>
            </a:extLst>
          </p:cNvPr>
          <p:cNvSpPr txBox="1"/>
          <p:nvPr/>
        </p:nvSpPr>
        <p:spPr>
          <a:xfrm>
            <a:off x="4018280" y="2199640"/>
            <a:ext cx="1600200" cy="400110"/>
          </a:xfrm>
          <a:prstGeom prst="rect">
            <a:avLst/>
          </a:prstGeom>
          <a:noFill/>
        </p:spPr>
        <p:txBody>
          <a:bodyPr wrap="square" rtlCol="0">
            <a:spAutoFit/>
          </a:bodyPr>
          <a:lstStyle/>
          <a:p>
            <a:pPr algn="l"/>
            <a:r>
              <a:rPr lang="en-US" altLang="zh-CN" sz="2000" dirty="0"/>
              <a:t>Each sample</a:t>
            </a:r>
            <a:endParaRPr lang="zh-CN" altLang="en-US" sz="2000" dirty="0"/>
          </a:p>
        </p:txBody>
      </p:sp>
      <p:sp>
        <p:nvSpPr>
          <p:cNvPr id="10" name="箭头: 下 9">
            <a:extLst>
              <a:ext uri="{FF2B5EF4-FFF2-40B4-BE49-F238E27FC236}">
                <a16:creationId xmlns:a16="http://schemas.microsoft.com/office/drawing/2014/main" id="{53452800-8542-67A7-0148-02B231763405}"/>
              </a:ext>
            </a:extLst>
          </p:cNvPr>
          <p:cNvSpPr/>
          <p:nvPr/>
        </p:nvSpPr>
        <p:spPr>
          <a:xfrm rot="2499344">
            <a:off x="5059680" y="2015197"/>
            <a:ext cx="76200" cy="25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下 10">
            <a:extLst>
              <a:ext uri="{FF2B5EF4-FFF2-40B4-BE49-F238E27FC236}">
                <a16:creationId xmlns:a16="http://schemas.microsoft.com/office/drawing/2014/main" id="{10639C25-A2DD-3A66-8711-5BA9A0C48F81}"/>
              </a:ext>
            </a:extLst>
          </p:cNvPr>
          <p:cNvSpPr/>
          <p:nvPr/>
        </p:nvSpPr>
        <p:spPr>
          <a:xfrm rot="19952845">
            <a:off x="5927245" y="2025248"/>
            <a:ext cx="76200" cy="25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A8B69A31-9E51-3EFC-8DB2-BF50C9358747}"/>
              </a:ext>
            </a:extLst>
          </p:cNvPr>
          <p:cNvSpPr/>
          <p:nvPr/>
        </p:nvSpPr>
        <p:spPr>
          <a:xfrm>
            <a:off x="0" y="6488668"/>
            <a:ext cx="78377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Zhang and Xu*, Implicit regularization of dropout, </a:t>
            </a:r>
            <a:r>
              <a:rPr kumimoji="0" lang="en-US" altLang="zh-CN" sz="1800" b="0" i="0" u="none" strike="noStrike" kern="1200" cap="none" spc="0" normalizeH="0" baseline="0" noProof="0" dirty="0" err="1">
                <a:ln>
                  <a:noFill/>
                </a:ln>
                <a:solidFill>
                  <a:srgbClr val="FFFFFF"/>
                </a:solidFill>
                <a:effectLst/>
                <a:uLnTx/>
                <a:uFillTx/>
                <a:latin typeface="Times New Roman" panose="02020603050405020304" pitchFamily="18" charset="0"/>
                <a:ea typeface="黑体"/>
                <a:cs typeface="Times New Roman" panose="02020603050405020304" pitchFamily="18" charset="0"/>
              </a:rPr>
              <a:t>arxiv</a:t>
            </a: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 2207.05952</a:t>
            </a:r>
            <a:endParaRPr kumimoji="0" lang="zh-CN" alt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endParaRPr>
          </a:p>
        </p:txBody>
      </p:sp>
    </p:spTree>
    <p:extLst>
      <p:ext uri="{BB962C8B-B14F-4D97-AF65-F5344CB8AC3E}">
        <p14:creationId xmlns:p14="http://schemas.microsoft.com/office/powerpoint/2010/main" val="2076800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57953DBD-5185-9C73-873E-C5E584D12142}"/>
              </a:ext>
            </a:extLst>
          </p:cNvPr>
          <p:cNvSpPr/>
          <p:nvPr/>
        </p:nvSpPr>
        <p:spPr>
          <a:xfrm>
            <a:off x="2006600" y="1574800"/>
            <a:ext cx="1849120" cy="2560320"/>
          </a:xfrm>
          <a:custGeom>
            <a:avLst/>
            <a:gdLst>
              <a:gd name="connsiteX0" fmla="*/ 0 w 1849120"/>
              <a:gd name="connsiteY0" fmla="*/ 0 h 2560320"/>
              <a:gd name="connsiteX1" fmla="*/ 802640 w 1849120"/>
              <a:gd name="connsiteY1" fmla="*/ 238760 h 2560320"/>
              <a:gd name="connsiteX2" fmla="*/ 1336040 w 1849120"/>
              <a:gd name="connsiteY2" fmla="*/ 751840 h 2560320"/>
              <a:gd name="connsiteX3" fmla="*/ 1615440 w 1849120"/>
              <a:gd name="connsiteY3" fmla="*/ 1442720 h 2560320"/>
              <a:gd name="connsiteX4" fmla="*/ 1849120 w 1849120"/>
              <a:gd name="connsiteY4" fmla="*/ 2560320 h 2560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9120" h="2560320">
                <a:moveTo>
                  <a:pt x="0" y="0"/>
                </a:moveTo>
                <a:cubicBezTo>
                  <a:pt x="289983" y="56726"/>
                  <a:pt x="579967" y="113453"/>
                  <a:pt x="802640" y="238760"/>
                </a:cubicBezTo>
                <a:cubicBezTo>
                  <a:pt x="1025313" y="364067"/>
                  <a:pt x="1200573" y="551180"/>
                  <a:pt x="1336040" y="751840"/>
                </a:cubicBezTo>
                <a:cubicBezTo>
                  <a:pt x="1471507" y="952500"/>
                  <a:pt x="1529927" y="1141307"/>
                  <a:pt x="1615440" y="1442720"/>
                </a:cubicBezTo>
                <a:cubicBezTo>
                  <a:pt x="1700953" y="1744133"/>
                  <a:pt x="1811867" y="2379133"/>
                  <a:pt x="1849120" y="2560320"/>
                </a:cubicBezTo>
              </a:path>
            </a:pathLst>
          </a:custGeom>
          <a:ln w="38100">
            <a:solidFill>
              <a:srgbClr val="00B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C28D1725-D7ED-08B1-CFD1-1521D5BF6E96}"/>
              </a:ext>
            </a:extLst>
          </p:cNvPr>
          <p:cNvSpPr>
            <a:spLocks noGrp="1"/>
          </p:cNvSpPr>
          <p:nvPr>
            <p:ph type="title"/>
          </p:nvPr>
        </p:nvSpPr>
        <p:spPr/>
        <p:txBody>
          <a:bodyPr/>
          <a:lstStyle/>
          <a:p>
            <a:r>
              <a:rPr lang="en-US" altLang="zh-CN" sz="3200" dirty="0">
                <a:solidFill>
                  <a:schemeClr val="tx2"/>
                </a:solidFill>
              </a:rPr>
              <a:t>Modified gradient flow</a:t>
            </a:r>
            <a:endParaRPr lang="zh-CN" altLang="en-US" dirty="0"/>
          </a:p>
        </p:txBody>
      </p:sp>
      <p:sp>
        <p:nvSpPr>
          <p:cNvPr id="3" name="任意多边形: 形状 2">
            <a:extLst>
              <a:ext uri="{FF2B5EF4-FFF2-40B4-BE49-F238E27FC236}">
                <a16:creationId xmlns:a16="http://schemas.microsoft.com/office/drawing/2014/main" id="{DB7E8566-A156-904D-7BA5-9AB5B62074ED}"/>
              </a:ext>
            </a:extLst>
          </p:cNvPr>
          <p:cNvSpPr/>
          <p:nvPr/>
        </p:nvSpPr>
        <p:spPr>
          <a:xfrm>
            <a:off x="767080" y="1417320"/>
            <a:ext cx="2794000" cy="2819400"/>
          </a:xfrm>
          <a:custGeom>
            <a:avLst/>
            <a:gdLst>
              <a:gd name="connsiteX0" fmla="*/ 0 w 2336800"/>
              <a:gd name="connsiteY0" fmla="*/ 0 h 2372360"/>
              <a:gd name="connsiteX1" fmla="*/ 1254760 w 2336800"/>
              <a:gd name="connsiteY1" fmla="*/ 223520 h 2372360"/>
              <a:gd name="connsiteX2" fmla="*/ 1889760 w 2336800"/>
              <a:gd name="connsiteY2" fmla="*/ 1016000 h 2372360"/>
              <a:gd name="connsiteX3" fmla="*/ 2336800 w 2336800"/>
              <a:gd name="connsiteY3" fmla="*/ 2372360 h 2372360"/>
            </a:gdLst>
            <a:ahLst/>
            <a:cxnLst>
              <a:cxn ang="0">
                <a:pos x="connsiteX0" y="connsiteY0"/>
              </a:cxn>
              <a:cxn ang="0">
                <a:pos x="connsiteX1" y="connsiteY1"/>
              </a:cxn>
              <a:cxn ang="0">
                <a:pos x="connsiteX2" y="connsiteY2"/>
              </a:cxn>
              <a:cxn ang="0">
                <a:pos x="connsiteX3" y="connsiteY3"/>
              </a:cxn>
            </a:cxnLst>
            <a:rect l="l" t="t" r="r" b="b"/>
            <a:pathLst>
              <a:path w="2336800" h="2372360">
                <a:moveTo>
                  <a:pt x="0" y="0"/>
                </a:moveTo>
                <a:cubicBezTo>
                  <a:pt x="469900" y="27093"/>
                  <a:pt x="939800" y="54187"/>
                  <a:pt x="1254760" y="223520"/>
                </a:cubicBezTo>
                <a:cubicBezTo>
                  <a:pt x="1569720" y="392853"/>
                  <a:pt x="1709420" y="657860"/>
                  <a:pt x="1889760" y="1016000"/>
                </a:cubicBezTo>
                <a:cubicBezTo>
                  <a:pt x="2070100" y="1374140"/>
                  <a:pt x="2269067" y="2144607"/>
                  <a:pt x="2336800" y="2372360"/>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 name="直接箭头连接符 4">
            <a:extLst>
              <a:ext uri="{FF2B5EF4-FFF2-40B4-BE49-F238E27FC236}">
                <a16:creationId xmlns:a16="http://schemas.microsoft.com/office/drawing/2014/main" id="{8724DC66-2604-829E-F216-CAB8CD13D335}"/>
              </a:ext>
            </a:extLst>
          </p:cNvPr>
          <p:cNvCxnSpPr/>
          <p:nvPr/>
        </p:nvCxnSpPr>
        <p:spPr>
          <a:xfrm>
            <a:off x="2026920" y="1564640"/>
            <a:ext cx="828040" cy="259080"/>
          </a:xfrm>
          <a:prstGeom prst="straightConnector1">
            <a:avLst/>
          </a:prstGeom>
          <a:ln w="38100">
            <a:prstDash val="dash"/>
            <a:tailEnd type="triangle"/>
          </a:ln>
        </p:spPr>
        <p:style>
          <a:lnRef idx="1">
            <a:schemeClr val="accent2"/>
          </a:lnRef>
          <a:fillRef idx="0">
            <a:schemeClr val="accent2"/>
          </a:fillRef>
          <a:effectRef idx="0">
            <a:schemeClr val="accent2"/>
          </a:effectRef>
          <a:fontRef idx="minor">
            <a:schemeClr val="tx1"/>
          </a:fontRef>
        </p:style>
      </p:cxnSp>
      <p:cxnSp>
        <p:nvCxnSpPr>
          <p:cNvPr id="6" name="直接箭头连接符 5">
            <a:extLst>
              <a:ext uri="{FF2B5EF4-FFF2-40B4-BE49-F238E27FC236}">
                <a16:creationId xmlns:a16="http://schemas.microsoft.com/office/drawing/2014/main" id="{77EBE559-628A-2942-228A-ABE38CF2AF4B}"/>
              </a:ext>
            </a:extLst>
          </p:cNvPr>
          <p:cNvCxnSpPr>
            <a:cxnSpLocks/>
          </p:cNvCxnSpPr>
          <p:nvPr/>
        </p:nvCxnSpPr>
        <p:spPr>
          <a:xfrm>
            <a:off x="2854960" y="1841500"/>
            <a:ext cx="513080" cy="505460"/>
          </a:xfrm>
          <a:prstGeom prst="straightConnector1">
            <a:avLst/>
          </a:prstGeom>
          <a:ln w="38100">
            <a:prstDash val="dash"/>
            <a:tailEnd type="triangle"/>
          </a:ln>
        </p:spPr>
        <p:style>
          <a:lnRef idx="1">
            <a:schemeClr val="accent2"/>
          </a:lnRef>
          <a:fillRef idx="0">
            <a:schemeClr val="accent2"/>
          </a:fillRef>
          <a:effectRef idx="0">
            <a:schemeClr val="accent2"/>
          </a:effectRef>
          <a:fontRef idx="minor">
            <a:schemeClr val="tx1"/>
          </a:fontRef>
        </p:style>
      </p:cxnSp>
      <p:cxnSp>
        <p:nvCxnSpPr>
          <p:cNvPr id="8" name="直接箭头连接符 7">
            <a:extLst>
              <a:ext uri="{FF2B5EF4-FFF2-40B4-BE49-F238E27FC236}">
                <a16:creationId xmlns:a16="http://schemas.microsoft.com/office/drawing/2014/main" id="{FD2B9FB6-8E48-C581-C2FB-937D2AD1D7FA}"/>
              </a:ext>
            </a:extLst>
          </p:cNvPr>
          <p:cNvCxnSpPr>
            <a:cxnSpLocks/>
          </p:cNvCxnSpPr>
          <p:nvPr/>
        </p:nvCxnSpPr>
        <p:spPr>
          <a:xfrm>
            <a:off x="3368040" y="2350770"/>
            <a:ext cx="256540" cy="688340"/>
          </a:xfrm>
          <a:prstGeom prst="straightConnector1">
            <a:avLst/>
          </a:prstGeom>
          <a:ln w="38100">
            <a:prstDash val="dash"/>
            <a:tailEnd type="triangle"/>
          </a:ln>
        </p:spPr>
        <p:style>
          <a:lnRef idx="1">
            <a:schemeClr val="accent2"/>
          </a:lnRef>
          <a:fillRef idx="0">
            <a:schemeClr val="accent2"/>
          </a:fillRef>
          <a:effectRef idx="0">
            <a:schemeClr val="accent2"/>
          </a:effectRef>
          <a:fontRef idx="minor">
            <a:schemeClr val="tx1"/>
          </a:fontRef>
        </p:style>
      </p:cxnSp>
      <p:sp>
        <p:nvSpPr>
          <p:cNvPr id="11" name="文本框 10">
            <a:extLst>
              <a:ext uri="{FF2B5EF4-FFF2-40B4-BE49-F238E27FC236}">
                <a16:creationId xmlns:a16="http://schemas.microsoft.com/office/drawing/2014/main" id="{22183D36-2331-BDC8-49D0-7E066A76B9D6}"/>
              </a:ext>
            </a:extLst>
          </p:cNvPr>
          <p:cNvSpPr txBox="1"/>
          <p:nvPr/>
        </p:nvSpPr>
        <p:spPr>
          <a:xfrm>
            <a:off x="1483360" y="3098800"/>
            <a:ext cx="1960880" cy="400110"/>
          </a:xfrm>
          <a:prstGeom prst="rect">
            <a:avLst/>
          </a:prstGeom>
          <a:noFill/>
        </p:spPr>
        <p:txBody>
          <a:bodyPr wrap="square" rtlCol="0">
            <a:spAutoFit/>
          </a:bodyPr>
          <a:lstStyle/>
          <a:p>
            <a:pPr algn="l"/>
            <a:r>
              <a:rPr lang="en-US" altLang="zh-CN" sz="2000" dirty="0">
                <a:solidFill>
                  <a:schemeClr val="tx1">
                    <a:lumMod val="60000"/>
                    <a:lumOff val="40000"/>
                  </a:schemeClr>
                </a:solidFill>
              </a:rPr>
              <a:t>Gradient flow</a:t>
            </a:r>
            <a:endParaRPr lang="zh-CN" altLang="en-US" sz="2000" dirty="0">
              <a:solidFill>
                <a:schemeClr val="tx1">
                  <a:lumMod val="60000"/>
                  <a:lumOff val="40000"/>
                </a:schemeClr>
              </a:solidFill>
            </a:endParaRPr>
          </a:p>
        </p:txBody>
      </p:sp>
      <p:sp>
        <p:nvSpPr>
          <p:cNvPr id="12" name="文本框 11">
            <a:extLst>
              <a:ext uri="{FF2B5EF4-FFF2-40B4-BE49-F238E27FC236}">
                <a16:creationId xmlns:a16="http://schemas.microsoft.com/office/drawing/2014/main" id="{B620F84E-0575-291D-B95C-34AE5C3BF732}"/>
              </a:ext>
            </a:extLst>
          </p:cNvPr>
          <p:cNvSpPr txBox="1"/>
          <p:nvPr/>
        </p:nvSpPr>
        <p:spPr>
          <a:xfrm>
            <a:off x="3820160" y="2999680"/>
            <a:ext cx="1960880" cy="707886"/>
          </a:xfrm>
          <a:prstGeom prst="rect">
            <a:avLst/>
          </a:prstGeom>
          <a:noFill/>
        </p:spPr>
        <p:txBody>
          <a:bodyPr wrap="square" rtlCol="0">
            <a:spAutoFit/>
          </a:bodyPr>
          <a:lstStyle/>
          <a:p>
            <a:pPr algn="l"/>
            <a:r>
              <a:rPr lang="en-US" altLang="zh-CN" sz="2000" dirty="0">
                <a:solidFill>
                  <a:srgbClr val="00B050"/>
                </a:solidFill>
              </a:rPr>
              <a:t>Modified gradient flow</a:t>
            </a:r>
            <a:endParaRPr lang="zh-CN" altLang="en-US" sz="2000" dirty="0">
              <a:solidFill>
                <a:srgbClr val="00B050"/>
              </a:solidFill>
            </a:endParaRPr>
          </a:p>
        </p:txBody>
      </p:sp>
      <p:cxnSp>
        <p:nvCxnSpPr>
          <p:cNvPr id="13" name="直接箭头连接符 12">
            <a:extLst>
              <a:ext uri="{FF2B5EF4-FFF2-40B4-BE49-F238E27FC236}">
                <a16:creationId xmlns:a16="http://schemas.microsoft.com/office/drawing/2014/main" id="{BD1C8382-54FA-BF0C-38EB-A6D933DAA8BD}"/>
              </a:ext>
            </a:extLst>
          </p:cNvPr>
          <p:cNvCxnSpPr>
            <a:cxnSpLocks/>
          </p:cNvCxnSpPr>
          <p:nvPr/>
        </p:nvCxnSpPr>
        <p:spPr>
          <a:xfrm>
            <a:off x="3581400" y="1621749"/>
            <a:ext cx="1026160" cy="0"/>
          </a:xfrm>
          <a:prstGeom prst="straightConnector1">
            <a:avLst/>
          </a:prstGeom>
          <a:ln w="38100">
            <a:prstDash val="dash"/>
            <a:tailEnd type="triangle"/>
          </a:ln>
        </p:spPr>
        <p:style>
          <a:lnRef idx="1">
            <a:schemeClr val="accent2"/>
          </a:lnRef>
          <a:fillRef idx="0">
            <a:schemeClr val="accent2"/>
          </a:fillRef>
          <a:effectRef idx="0">
            <a:schemeClr val="accent2"/>
          </a:effectRef>
          <a:fontRef idx="minor">
            <a:schemeClr val="tx1"/>
          </a:fontRef>
        </p:style>
      </p:cxnSp>
      <p:sp>
        <p:nvSpPr>
          <p:cNvPr id="15" name="文本框 14">
            <a:extLst>
              <a:ext uri="{FF2B5EF4-FFF2-40B4-BE49-F238E27FC236}">
                <a16:creationId xmlns:a16="http://schemas.microsoft.com/office/drawing/2014/main" id="{6297887D-B43D-D1ED-95E0-2543BC669596}"/>
              </a:ext>
            </a:extLst>
          </p:cNvPr>
          <p:cNvSpPr txBox="1"/>
          <p:nvPr/>
        </p:nvSpPr>
        <p:spPr>
          <a:xfrm>
            <a:off x="3876040" y="1716980"/>
            <a:ext cx="2534920" cy="707886"/>
          </a:xfrm>
          <a:prstGeom prst="rect">
            <a:avLst/>
          </a:prstGeom>
          <a:noFill/>
        </p:spPr>
        <p:txBody>
          <a:bodyPr wrap="square" rtlCol="0">
            <a:spAutoFit/>
          </a:bodyPr>
          <a:lstStyle/>
          <a:p>
            <a:pPr algn="l"/>
            <a:r>
              <a:rPr lang="en-US" altLang="zh-CN" sz="2000" dirty="0">
                <a:solidFill>
                  <a:srgbClr val="0070C0"/>
                </a:solidFill>
              </a:rPr>
              <a:t>Discretized gradient descent</a:t>
            </a:r>
            <a:endParaRPr lang="zh-CN" altLang="en-US" sz="2000" dirty="0">
              <a:solidFill>
                <a:srgbClr val="0070C0"/>
              </a:solidFill>
            </a:endParaRPr>
          </a:p>
        </p:txBody>
      </p:sp>
      <p:sp>
        <p:nvSpPr>
          <p:cNvPr id="16" name="椭圆 15">
            <a:extLst>
              <a:ext uri="{FF2B5EF4-FFF2-40B4-BE49-F238E27FC236}">
                <a16:creationId xmlns:a16="http://schemas.microsoft.com/office/drawing/2014/main" id="{B8952AD9-303F-02D8-6A8E-B857BF8D2AC4}"/>
              </a:ext>
            </a:extLst>
          </p:cNvPr>
          <p:cNvSpPr/>
          <p:nvPr/>
        </p:nvSpPr>
        <p:spPr>
          <a:xfrm>
            <a:off x="2852420" y="1818640"/>
            <a:ext cx="45719" cy="45719"/>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F0ADEC0E-02D0-0C87-A922-3DB3C1BBC8B3}"/>
              </a:ext>
            </a:extLst>
          </p:cNvPr>
          <p:cNvSpPr/>
          <p:nvPr/>
        </p:nvSpPr>
        <p:spPr>
          <a:xfrm>
            <a:off x="3368040" y="2367281"/>
            <a:ext cx="45719" cy="45719"/>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5DE9971-93ED-1E1E-D535-8F235A2AD562}"/>
              </a:ext>
            </a:extLst>
          </p:cNvPr>
          <p:cNvSpPr/>
          <p:nvPr/>
        </p:nvSpPr>
        <p:spPr>
          <a:xfrm>
            <a:off x="3608071" y="3023235"/>
            <a:ext cx="45719" cy="45719"/>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5A9B9129-5B93-4702-8AC3-7B906F294F47}"/>
              </a:ext>
            </a:extLst>
          </p:cNvPr>
          <p:cNvPicPr>
            <a:picLocks noChangeAspect="1"/>
          </p:cNvPicPr>
          <p:nvPr/>
        </p:nvPicPr>
        <p:blipFill>
          <a:blip r:embed="rId2"/>
          <a:stretch>
            <a:fillRect/>
          </a:stretch>
        </p:blipFill>
        <p:spPr>
          <a:xfrm>
            <a:off x="1483360" y="4487405"/>
            <a:ext cx="9631680" cy="843559"/>
          </a:xfrm>
          <a:prstGeom prst="rect">
            <a:avLst/>
          </a:prstGeom>
        </p:spPr>
      </p:pic>
      <p:pic>
        <p:nvPicPr>
          <p:cNvPr id="23" name="图片 22">
            <a:extLst>
              <a:ext uri="{FF2B5EF4-FFF2-40B4-BE49-F238E27FC236}">
                <a16:creationId xmlns:a16="http://schemas.microsoft.com/office/drawing/2014/main" id="{966C4A05-F504-AFE7-D989-532BDC5E82B6}"/>
              </a:ext>
            </a:extLst>
          </p:cNvPr>
          <p:cNvPicPr>
            <a:picLocks noChangeAspect="1"/>
          </p:cNvPicPr>
          <p:nvPr/>
        </p:nvPicPr>
        <p:blipFill>
          <a:blip r:embed="rId3"/>
          <a:stretch>
            <a:fillRect/>
          </a:stretch>
        </p:blipFill>
        <p:spPr>
          <a:xfrm>
            <a:off x="6390640" y="1010891"/>
            <a:ext cx="5491480" cy="886270"/>
          </a:xfrm>
          <a:prstGeom prst="rect">
            <a:avLst/>
          </a:prstGeom>
        </p:spPr>
      </p:pic>
      <p:sp>
        <p:nvSpPr>
          <p:cNvPr id="24" name="文本框 23">
            <a:extLst>
              <a:ext uri="{FF2B5EF4-FFF2-40B4-BE49-F238E27FC236}">
                <a16:creationId xmlns:a16="http://schemas.microsoft.com/office/drawing/2014/main" id="{4518874A-6817-362C-B42E-3A707EC12099}"/>
              </a:ext>
            </a:extLst>
          </p:cNvPr>
          <p:cNvSpPr txBox="1"/>
          <p:nvPr/>
        </p:nvSpPr>
        <p:spPr>
          <a:xfrm>
            <a:off x="8905240" y="2065843"/>
            <a:ext cx="3286760" cy="400110"/>
          </a:xfrm>
          <a:prstGeom prst="rect">
            <a:avLst/>
          </a:prstGeom>
          <a:noFill/>
        </p:spPr>
        <p:txBody>
          <a:bodyPr wrap="square" rtlCol="0">
            <a:spAutoFit/>
          </a:bodyPr>
          <a:lstStyle/>
          <a:p>
            <a:pPr algn="l"/>
            <a:r>
              <a:rPr lang="en-US" altLang="zh-CN" sz="2000" dirty="0"/>
              <a:t>Each neuron’s output</a:t>
            </a:r>
            <a:endParaRPr lang="zh-CN" altLang="en-US" sz="2000" dirty="0"/>
          </a:p>
        </p:txBody>
      </p:sp>
      <p:sp>
        <p:nvSpPr>
          <p:cNvPr id="25" name="文本框 24">
            <a:extLst>
              <a:ext uri="{FF2B5EF4-FFF2-40B4-BE49-F238E27FC236}">
                <a16:creationId xmlns:a16="http://schemas.microsoft.com/office/drawing/2014/main" id="{2C261C97-106D-792F-DA74-53C112A60000}"/>
              </a:ext>
            </a:extLst>
          </p:cNvPr>
          <p:cNvSpPr txBox="1"/>
          <p:nvPr/>
        </p:nvSpPr>
        <p:spPr>
          <a:xfrm>
            <a:off x="7244080" y="2060763"/>
            <a:ext cx="1600200" cy="400110"/>
          </a:xfrm>
          <a:prstGeom prst="rect">
            <a:avLst/>
          </a:prstGeom>
          <a:noFill/>
        </p:spPr>
        <p:txBody>
          <a:bodyPr wrap="square" rtlCol="0">
            <a:spAutoFit/>
          </a:bodyPr>
          <a:lstStyle/>
          <a:p>
            <a:pPr algn="l"/>
            <a:r>
              <a:rPr lang="en-US" altLang="zh-CN" sz="2000" dirty="0"/>
              <a:t>Each sample</a:t>
            </a:r>
            <a:endParaRPr lang="zh-CN" altLang="en-US" sz="2000" dirty="0"/>
          </a:p>
        </p:txBody>
      </p:sp>
      <p:sp>
        <p:nvSpPr>
          <p:cNvPr id="26" name="箭头: 下 25">
            <a:extLst>
              <a:ext uri="{FF2B5EF4-FFF2-40B4-BE49-F238E27FC236}">
                <a16:creationId xmlns:a16="http://schemas.microsoft.com/office/drawing/2014/main" id="{F73EA530-398C-21AE-3BE3-342F653C7C82}"/>
              </a:ext>
            </a:extLst>
          </p:cNvPr>
          <p:cNvSpPr/>
          <p:nvPr/>
        </p:nvSpPr>
        <p:spPr>
          <a:xfrm rot="2499344">
            <a:off x="8285480" y="1876320"/>
            <a:ext cx="76200" cy="25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8FC1057C-DAA7-C422-62E8-CCBC0D420A86}"/>
              </a:ext>
            </a:extLst>
          </p:cNvPr>
          <p:cNvSpPr/>
          <p:nvPr/>
        </p:nvSpPr>
        <p:spPr>
          <a:xfrm rot="19952845">
            <a:off x="9153045" y="1886371"/>
            <a:ext cx="76200" cy="25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EC6884BB-21FB-0C5B-C77B-3564CFF9598B}"/>
              </a:ext>
            </a:extLst>
          </p:cNvPr>
          <p:cNvPicPr>
            <a:picLocks noChangeAspect="1"/>
          </p:cNvPicPr>
          <p:nvPr/>
        </p:nvPicPr>
        <p:blipFill>
          <a:blip r:embed="rId4"/>
          <a:stretch>
            <a:fillRect/>
          </a:stretch>
        </p:blipFill>
        <p:spPr>
          <a:xfrm>
            <a:off x="6390640" y="2624314"/>
            <a:ext cx="4918643" cy="804686"/>
          </a:xfrm>
          <a:prstGeom prst="rect">
            <a:avLst/>
          </a:prstGeom>
        </p:spPr>
      </p:pic>
      <p:pic>
        <p:nvPicPr>
          <p:cNvPr id="32" name="图片 31">
            <a:extLst>
              <a:ext uri="{FF2B5EF4-FFF2-40B4-BE49-F238E27FC236}">
                <a16:creationId xmlns:a16="http://schemas.microsoft.com/office/drawing/2014/main" id="{9C78C7E5-9DB2-0DD7-4EBF-0551133C301B}"/>
              </a:ext>
            </a:extLst>
          </p:cNvPr>
          <p:cNvPicPr>
            <a:picLocks noChangeAspect="1"/>
          </p:cNvPicPr>
          <p:nvPr/>
        </p:nvPicPr>
        <p:blipFill>
          <a:blip r:embed="rId5"/>
          <a:stretch>
            <a:fillRect/>
          </a:stretch>
        </p:blipFill>
        <p:spPr>
          <a:xfrm>
            <a:off x="6410959" y="3519278"/>
            <a:ext cx="4467965" cy="965156"/>
          </a:xfrm>
          <a:prstGeom prst="rect">
            <a:avLst/>
          </a:prstGeom>
        </p:spPr>
      </p:pic>
      <p:sp>
        <p:nvSpPr>
          <p:cNvPr id="33" name="矩形 32">
            <a:extLst>
              <a:ext uri="{FF2B5EF4-FFF2-40B4-BE49-F238E27FC236}">
                <a16:creationId xmlns:a16="http://schemas.microsoft.com/office/drawing/2014/main" id="{E0F9B84D-2501-DC08-C86D-2D4480048A29}"/>
              </a:ext>
            </a:extLst>
          </p:cNvPr>
          <p:cNvSpPr/>
          <p:nvPr/>
        </p:nvSpPr>
        <p:spPr>
          <a:xfrm>
            <a:off x="6705600" y="5330964"/>
            <a:ext cx="27432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5B3E13E-1E7B-9712-80E0-D7B711A84833}"/>
              </a:ext>
            </a:extLst>
          </p:cNvPr>
          <p:cNvSpPr txBox="1"/>
          <p:nvPr/>
        </p:nvSpPr>
        <p:spPr>
          <a:xfrm>
            <a:off x="6675120" y="5491539"/>
            <a:ext cx="3200400" cy="400110"/>
          </a:xfrm>
          <a:prstGeom prst="rect">
            <a:avLst/>
          </a:prstGeom>
          <a:noFill/>
        </p:spPr>
        <p:txBody>
          <a:bodyPr wrap="square" rtlCol="0">
            <a:spAutoFit/>
          </a:bodyPr>
          <a:lstStyle/>
          <a:p>
            <a:pPr algn="l"/>
            <a:r>
              <a:rPr lang="en-US" altLang="zh-CN" sz="2000" dirty="0"/>
              <a:t>Implicit regularization!</a:t>
            </a:r>
            <a:endParaRPr lang="zh-CN" altLang="en-US" sz="2000" dirty="0"/>
          </a:p>
        </p:txBody>
      </p:sp>
      <p:sp>
        <p:nvSpPr>
          <p:cNvPr id="4" name="矩形 3">
            <a:extLst>
              <a:ext uri="{FF2B5EF4-FFF2-40B4-BE49-F238E27FC236}">
                <a16:creationId xmlns:a16="http://schemas.microsoft.com/office/drawing/2014/main" id="{4259A48C-1883-960C-3D5B-914963B0EF11}"/>
              </a:ext>
            </a:extLst>
          </p:cNvPr>
          <p:cNvSpPr/>
          <p:nvPr/>
        </p:nvSpPr>
        <p:spPr>
          <a:xfrm>
            <a:off x="0" y="6488668"/>
            <a:ext cx="78377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Zhang and Xu*, Implicit regularization of dropout, </a:t>
            </a:r>
            <a:r>
              <a:rPr kumimoji="0" lang="en-US" altLang="zh-CN" sz="1800" b="0" i="0" u="none" strike="noStrike" kern="1200" cap="none" spc="0" normalizeH="0" baseline="0" noProof="0" dirty="0" err="1">
                <a:ln>
                  <a:noFill/>
                </a:ln>
                <a:solidFill>
                  <a:srgbClr val="FFFFFF"/>
                </a:solidFill>
                <a:effectLst/>
                <a:uLnTx/>
                <a:uFillTx/>
                <a:latin typeface="Times New Roman" panose="02020603050405020304" pitchFamily="18" charset="0"/>
                <a:ea typeface="黑体"/>
                <a:cs typeface="Times New Roman" panose="02020603050405020304" pitchFamily="18" charset="0"/>
              </a:rPr>
              <a:t>arxiv</a:t>
            </a: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 2207.05952</a:t>
            </a:r>
            <a:endParaRPr kumimoji="0" lang="zh-CN" alt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endParaRPr>
          </a:p>
        </p:txBody>
      </p:sp>
    </p:spTree>
    <p:extLst>
      <p:ext uri="{BB962C8B-B14F-4D97-AF65-F5344CB8AC3E}">
        <p14:creationId xmlns:p14="http://schemas.microsoft.com/office/powerpoint/2010/main" val="2491696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84F19A6C-6180-A866-2396-98352E4DA6B1}"/>
                  </a:ext>
                </a:extLst>
              </p:cNvPr>
              <p:cNvSpPr>
                <a:spLocks noGrp="1"/>
              </p:cNvSpPr>
              <p:nvPr>
                <p:ph type="title"/>
              </p:nvPr>
            </p:nvSpPr>
            <p:spPr/>
            <p:txBody>
              <a:bodyPr/>
              <a:lstStyle/>
              <a:p>
                <a:r>
                  <a:rPr lang="en-US" altLang="zh-CN" dirty="0"/>
                  <a:t>Validation of effect of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𝜽</m:t>
                    </m:r>
                    <m:r>
                      <a:rPr lang="en-US" altLang="zh-CN" b="1" i="1" smtClean="0">
                        <a:latin typeface="Cambria Math" panose="02040503050406030204" pitchFamily="18" charset="0"/>
                      </a:rPr>
                      <m:t>)</m:t>
                    </m:r>
                  </m:oMath>
                </a14:m>
                <a:endParaRPr lang="zh-CN" altLang="en-US" dirty="0"/>
              </a:p>
            </p:txBody>
          </p:sp>
        </mc:Choice>
        <mc:Fallback xmlns="">
          <p:sp>
            <p:nvSpPr>
              <p:cNvPr id="2" name="标题 1">
                <a:extLst>
                  <a:ext uri="{FF2B5EF4-FFF2-40B4-BE49-F238E27FC236}">
                    <a16:creationId xmlns:a16="http://schemas.microsoft.com/office/drawing/2014/main" id="{84F19A6C-6180-A866-2396-98352E4DA6B1}"/>
                  </a:ext>
                </a:extLst>
              </p:cNvPr>
              <p:cNvSpPr>
                <a:spLocks noGrp="1" noRot="1" noChangeAspect="1" noMove="1" noResize="1" noEditPoints="1" noAdjustHandles="1" noChangeArrowheads="1" noChangeShapeType="1" noTextEdit="1"/>
              </p:cNvSpPr>
              <p:nvPr>
                <p:ph type="title"/>
              </p:nvPr>
            </p:nvSpPr>
            <p:spPr>
              <a:blipFill>
                <a:blip r:embed="rId2"/>
                <a:stretch>
                  <a:fillRect l="-2188" b="-3200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A62C7F3A-09D8-CA32-280A-4CFC56494024}"/>
              </a:ext>
            </a:extLst>
          </p:cNvPr>
          <p:cNvPicPr>
            <a:picLocks noChangeAspect="1"/>
          </p:cNvPicPr>
          <p:nvPr/>
        </p:nvPicPr>
        <p:blipFill>
          <a:blip r:embed="rId3"/>
          <a:stretch>
            <a:fillRect/>
          </a:stretch>
        </p:blipFill>
        <p:spPr>
          <a:xfrm>
            <a:off x="721360" y="955011"/>
            <a:ext cx="5491480" cy="886270"/>
          </a:xfrm>
          <a:prstGeom prst="rect">
            <a:avLst/>
          </a:prstGeom>
        </p:spPr>
      </p:pic>
      <p:pic>
        <p:nvPicPr>
          <p:cNvPr id="4" name="图片 3">
            <a:extLst>
              <a:ext uri="{FF2B5EF4-FFF2-40B4-BE49-F238E27FC236}">
                <a16:creationId xmlns:a16="http://schemas.microsoft.com/office/drawing/2014/main" id="{76412881-79E8-0A2E-F0CD-1AD98EB4DDC7}"/>
              </a:ext>
            </a:extLst>
          </p:cNvPr>
          <p:cNvPicPr>
            <a:picLocks noChangeAspect="1"/>
          </p:cNvPicPr>
          <p:nvPr/>
        </p:nvPicPr>
        <p:blipFill>
          <a:blip r:embed="rId4"/>
          <a:stretch>
            <a:fillRect/>
          </a:stretch>
        </p:blipFill>
        <p:spPr>
          <a:xfrm>
            <a:off x="6715760" y="955011"/>
            <a:ext cx="4918643" cy="804686"/>
          </a:xfrm>
          <a:prstGeom prst="rect">
            <a:avLst/>
          </a:prstGeom>
        </p:spPr>
      </p:pic>
      <p:pic>
        <p:nvPicPr>
          <p:cNvPr id="6" name="图片 5">
            <a:extLst>
              <a:ext uri="{FF2B5EF4-FFF2-40B4-BE49-F238E27FC236}">
                <a16:creationId xmlns:a16="http://schemas.microsoft.com/office/drawing/2014/main" id="{D3281C39-D0C0-CE3E-E0C3-7406CD5DA123}"/>
              </a:ext>
            </a:extLst>
          </p:cNvPr>
          <p:cNvPicPr>
            <a:picLocks noChangeAspect="1"/>
          </p:cNvPicPr>
          <p:nvPr/>
        </p:nvPicPr>
        <p:blipFill>
          <a:blip r:embed="rId5"/>
          <a:stretch>
            <a:fillRect/>
          </a:stretch>
        </p:blipFill>
        <p:spPr>
          <a:xfrm>
            <a:off x="782320" y="2049249"/>
            <a:ext cx="10627360" cy="4011862"/>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116B6C5-269F-122B-E8C1-607D570B8D1B}"/>
                  </a:ext>
                </a:extLst>
              </p:cNvPr>
              <p:cNvSpPr txBox="1"/>
              <p:nvPr/>
            </p:nvSpPr>
            <p:spPr>
              <a:xfrm>
                <a:off x="7284720" y="1639988"/>
                <a:ext cx="3423920" cy="400110"/>
              </a:xfrm>
              <a:prstGeom prst="rect">
                <a:avLst/>
              </a:prstGeom>
              <a:noFill/>
            </p:spPr>
            <p:txBody>
              <a:bodyPr wrap="square" rtlCol="0">
                <a:spAutoFit/>
              </a:bodyPr>
              <a:lstStyle/>
              <a:p>
                <a:pPr algn="l"/>
                <a:r>
                  <a:rPr lang="en-US" altLang="zh-CN" sz="2000" dirty="0"/>
                  <a:t>Small learning rate </a:t>
                </a:r>
                <a14:m>
                  <m:oMath xmlns:m="http://schemas.openxmlformats.org/officeDocument/2006/math">
                    <m:r>
                      <a:rPr lang="zh-CN" altLang="en-US" sz="2000" i="1" smtClean="0">
                        <a:latin typeface="Cambria Math" panose="02040503050406030204" pitchFamily="18" charset="0"/>
                      </a:rPr>
                      <m:t>𝜀</m:t>
                    </m:r>
                  </m:oMath>
                </a14:m>
                <a:endParaRPr lang="zh-CN" altLang="en-US" sz="2000" dirty="0"/>
              </a:p>
            </p:txBody>
          </p:sp>
        </mc:Choice>
        <mc:Fallback xmlns="">
          <p:sp>
            <p:nvSpPr>
              <p:cNvPr id="7" name="文本框 6">
                <a:extLst>
                  <a:ext uri="{FF2B5EF4-FFF2-40B4-BE49-F238E27FC236}">
                    <a16:creationId xmlns:a16="http://schemas.microsoft.com/office/drawing/2014/main" id="{6116B6C5-269F-122B-E8C1-607D570B8D1B}"/>
                  </a:ext>
                </a:extLst>
              </p:cNvPr>
              <p:cNvSpPr txBox="1">
                <a:spLocks noRot="1" noChangeAspect="1" noMove="1" noResize="1" noEditPoints="1" noAdjustHandles="1" noChangeArrowheads="1" noChangeShapeType="1" noTextEdit="1"/>
              </p:cNvSpPr>
              <p:nvPr/>
            </p:nvSpPr>
            <p:spPr>
              <a:xfrm>
                <a:off x="7284720" y="1639988"/>
                <a:ext cx="3423920" cy="400110"/>
              </a:xfrm>
              <a:prstGeom prst="rect">
                <a:avLst/>
              </a:prstGeom>
              <a:blipFill>
                <a:blip r:embed="rId6"/>
                <a:stretch>
                  <a:fillRect l="-1779" t="-6061" b="-2727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4D81A4BE-D889-40C9-0A9C-BFEE36C167CE}"/>
              </a:ext>
            </a:extLst>
          </p:cNvPr>
          <p:cNvSpPr txBox="1"/>
          <p:nvPr/>
        </p:nvSpPr>
        <p:spPr>
          <a:xfrm>
            <a:off x="6995160" y="5981331"/>
            <a:ext cx="5146040" cy="369332"/>
          </a:xfrm>
          <a:prstGeom prst="rect">
            <a:avLst/>
          </a:prstGeom>
          <a:noFill/>
        </p:spPr>
        <p:txBody>
          <a:bodyPr wrap="square">
            <a:spAutoFit/>
          </a:bodyPr>
          <a:lstStyle/>
          <a:p>
            <a:pPr algn="l"/>
            <a:r>
              <a:rPr lang="en-US" altLang="zh-CN" sz="1800" b="0" i="0" u="none" strike="noStrike" baseline="0" dirty="0">
                <a:solidFill>
                  <a:schemeClr val="tx2"/>
                </a:solidFill>
                <a:latin typeface="NimbusSanL-Regu"/>
              </a:rPr>
              <a:t>Two-layer NNs of width 1000</a:t>
            </a:r>
            <a:r>
              <a:rPr lang="en-US" altLang="zh-CN" dirty="0">
                <a:solidFill>
                  <a:schemeClr val="tx2"/>
                </a:solidFill>
                <a:latin typeface="NimbusSanL-Regu"/>
              </a:rPr>
              <a:t>,</a:t>
            </a:r>
            <a:r>
              <a:rPr lang="en-US" altLang="zh-CN" sz="1800" b="0" i="0" u="none" strike="noStrike" baseline="0" dirty="0">
                <a:solidFill>
                  <a:schemeClr val="tx2"/>
                </a:solidFill>
                <a:latin typeface="NimbusSanL-Regu"/>
              </a:rPr>
              <a:t>1000 images of MNIST</a:t>
            </a:r>
            <a:endParaRPr lang="zh-CN" altLang="en-US" dirty="0">
              <a:solidFill>
                <a:schemeClr val="tx2"/>
              </a:solidFill>
            </a:endParaRPr>
          </a:p>
        </p:txBody>
      </p:sp>
      <p:sp>
        <p:nvSpPr>
          <p:cNvPr id="5" name="矩形 4">
            <a:extLst>
              <a:ext uri="{FF2B5EF4-FFF2-40B4-BE49-F238E27FC236}">
                <a16:creationId xmlns:a16="http://schemas.microsoft.com/office/drawing/2014/main" id="{69F4A800-D7F2-B31F-3896-B265FDB7CD71}"/>
              </a:ext>
            </a:extLst>
          </p:cNvPr>
          <p:cNvSpPr/>
          <p:nvPr/>
        </p:nvSpPr>
        <p:spPr>
          <a:xfrm>
            <a:off x="0" y="6488668"/>
            <a:ext cx="78377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Zhang and Xu*, Implicit regularization of dropout, </a:t>
            </a:r>
            <a:r>
              <a:rPr kumimoji="0" lang="en-US" altLang="zh-CN" sz="1800" b="0" i="0" u="none" strike="noStrike" kern="1200" cap="none" spc="0" normalizeH="0" baseline="0" noProof="0" dirty="0" err="1">
                <a:ln>
                  <a:noFill/>
                </a:ln>
                <a:solidFill>
                  <a:srgbClr val="FFFFFF"/>
                </a:solidFill>
                <a:effectLst/>
                <a:uLnTx/>
                <a:uFillTx/>
                <a:latin typeface="Times New Roman" panose="02020603050405020304" pitchFamily="18" charset="0"/>
                <a:ea typeface="黑体"/>
                <a:cs typeface="Times New Roman" panose="02020603050405020304" pitchFamily="18" charset="0"/>
              </a:rPr>
              <a:t>arxiv</a:t>
            </a: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 2207.05952</a:t>
            </a:r>
            <a:endParaRPr kumimoji="0" lang="zh-CN" alt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endParaRPr>
          </a:p>
        </p:txBody>
      </p:sp>
    </p:spTree>
    <p:extLst>
      <p:ext uri="{BB962C8B-B14F-4D97-AF65-F5344CB8AC3E}">
        <p14:creationId xmlns:p14="http://schemas.microsoft.com/office/powerpoint/2010/main" val="3495902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3217333" y="2808288"/>
            <a:ext cx="5624513" cy="620712"/>
          </a:xfrm>
        </p:spPr>
        <p:txBody>
          <a:bodyPr/>
          <a:lstStyle/>
          <a:p>
            <a:r>
              <a:rPr lang="en-US" dirty="0">
                <a:solidFill>
                  <a:schemeClr val="tx2"/>
                </a:solidFill>
              </a:rPr>
              <a:t>Is NN really so complex?</a:t>
            </a:r>
          </a:p>
        </p:txBody>
      </p:sp>
    </p:spTree>
    <p:extLst>
      <p:ext uri="{BB962C8B-B14F-4D97-AF65-F5344CB8AC3E}">
        <p14:creationId xmlns:p14="http://schemas.microsoft.com/office/powerpoint/2010/main" val="2694019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84F19A6C-6180-A866-2396-98352E4DA6B1}"/>
                  </a:ext>
                </a:extLst>
              </p:cNvPr>
              <p:cNvSpPr>
                <a:spLocks noGrp="1"/>
              </p:cNvSpPr>
              <p:nvPr>
                <p:ph type="title"/>
              </p:nvPr>
            </p:nvSpPr>
            <p:spPr/>
            <p:txBody>
              <a:bodyPr/>
              <a:lstStyle/>
              <a:p>
                <a:r>
                  <a:rPr lang="en-US" altLang="zh-CN" dirty="0"/>
                  <a:t>Validation of effect of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𝜽</m:t>
                    </m:r>
                    <m:r>
                      <a:rPr lang="en-US" altLang="zh-CN" b="1" i="1" smtClean="0">
                        <a:latin typeface="Cambria Math" panose="02040503050406030204" pitchFamily="18" charset="0"/>
                      </a:rPr>
                      <m:t>)</m:t>
                    </m:r>
                  </m:oMath>
                </a14:m>
                <a:endParaRPr lang="zh-CN" altLang="en-US" dirty="0"/>
              </a:p>
            </p:txBody>
          </p:sp>
        </mc:Choice>
        <mc:Fallback xmlns="">
          <p:sp>
            <p:nvSpPr>
              <p:cNvPr id="2" name="标题 1">
                <a:extLst>
                  <a:ext uri="{FF2B5EF4-FFF2-40B4-BE49-F238E27FC236}">
                    <a16:creationId xmlns:a16="http://schemas.microsoft.com/office/drawing/2014/main" id="{84F19A6C-6180-A866-2396-98352E4DA6B1}"/>
                  </a:ext>
                </a:extLst>
              </p:cNvPr>
              <p:cNvSpPr>
                <a:spLocks noGrp="1" noRot="1" noChangeAspect="1" noMove="1" noResize="1" noEditPoints="1" noAdjustHandles="1" noChangeArrowheads="1" noChangeShapeType="1" noTextEdit="1"/>
              </p:cNvSpPr>
              <p:nvPr>
                <p:ph type="title"/>
              </p:nvPr>
            </p:nvSpPr>
            <p:spPr>
              <a:blipFill>
                <a:blip r:embed="rId2"/>
                <a:stretch>
                  <a:fillRect l="-2188" b="-3200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A62C7F3A-09D8-CA32-280A-4CFC56494024}"/>
              </a:ext>
            </a:extLst>
          </p:cNvPr>
          <p:cNvPicPr>
            <a:picLocks noChangeAspect="1"/>
          </p:cNvPicPr>
          <p:nvPr/>
        </p:nvPicPr>
        <p:blipFill>
          <a:blip r:embed="rId3"/>
          <a:stretch>
            <a:fillRect/>
          </a:stretch>
        </p:blipFill>
        <p:spPr>
          <a:xfrm>
            <a:off x="721360" y="955011"/>
            <a:ext cx="5491480" cy="886270"/>
          </a:xfrm>
          <a:prstGeom prst="rect">
            <a:avLst/>
          </a:prstGeom>
        </p:spPr>
      </p:pic>
      <p:pic>
        <p:nvPicPr>
          <p:cNvPr id="4" name="图片 3">
            <a:extLst>
              <a:ext uri="{FF2B5EF4-FFF2-40B4-BE49-F238E27FC236}">
                <a16:creationId xmlns:a16="http://schemas.microsoft.com/office/drawing/2014/main" id="{76412881-79E8-0A2E-F0CD-1AD98EB4DDC7}"/>
              </a:ext>
            </a:extLst>
          </p:cNvPr>
          <p:cNvPicPr>
            <a:picLocks noChangeAspect="1"/>
          </p:cNvPicPr>
          <p:nvPr/>
        </p:nvPicPr>
        <p:blipFill>
          <a:blip r:embed="rId4"/>
          <a:stretch>
            <a:fillRect/>
          </a:stretch>
        </p:blipFill>
        <p:spPr>
          <a:xfrm>
            <a:off x="6715760" y="955011"/>
            <a:ext cx="4918643" cy="804686"/>
          </a:xfrm>
          <a:prstGeom prst="rect">
            <a:avLst/>
          </a:prstGeom>
        </p:spPr>
      </p:pic>
      <p:pic>
        <p:nvPicPr>
          <p:cNvPr id="6" name="图片 5">
            <a:extLst>
              <a:ext uri="{FF2B5EF4-FFF2-40B4-BE49-F238E27FC236}">
                <a16:creationId xmlns:a16="http://schemas.microsoft.com/office/drawing/2014/main" id="{D3281C39-D0C0-CE3E-E0C3-7406CD5DA12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84818" y="2049249"/>
            <a:ext cx="10222364" cy="4011862"/>
          </a:xfrm>
          <a:prstGeom prst="rect">
            <a:avLst/>
          </a:prstGeom>
        </p:spPr>
      </p:pic>
      <p:sp>
        <p:nvSpPr>
          <p:cNvPr id="9" name="文本框 8">
            <a:extLst>
              <a:ext uri="{FF2B5EF4-FFF2-40B4-BE49-F238E27FC236}">
                <a16:creationId xmlns:a16="http://schemas.microsoft.com/office/drawing/2014/main" id="{4D81A4BE-D889-40C9-0A9C-BFEE36C167CE}"/>
              </a:ext>
            </a:extLst>
          </p:cNvPr>
          <p:cNvSpPr txBox="1"/>
          <p:nvPr/>
        </p:nvSpPr>
        <p:spPr>
          <a:xfrm>
            <a:off x="9413240" y="5981331"/>
            <a:ext cx="2778760" cy="369332"/>
          </a:xfrm>
          <a:prstGeom prst="rect">
            <a:avLst/>
          </a:prstGeom>
          <a:noFill/>
        </p:spPr>
        <p:txBody>
          <a:bodyPr wrap="square">
            <a:spAutoFit/>
          </a:bodyPr>
          <a:lstStyle/>
          <a:p>
            <a:pPr algn="l"/>
            <a:r>
              <a:rPr lang="en-US" altLang="zh-CN" sz="1800" b="0" i="0" u="none" strike="noStrike" baseline="0" dirty="0">
                <a:solidFill>
                  <a:schemeClr val="tx2"/>
                </a:solidFill>
                <a:latin typeface="NimbusSanL-Regu"/>
              </a:rPr>
              <a:t>VGG9, images </a:t>
            </a:r>
            <a:r>
              <a:rPr lang="en-US" altLang="zh-CN" dirty="0">
                <a:solidFill>
                  <a:schemeClr val="tx2"/>
                </a:solidFill>
                <a:latin typeface="NimbusSanL-Regu"/>
              </a:rPr>
              <a:t>of CIFAR-10</a:t>
            </a:r>
            <a:endParaRPr lang="zh-CN" altLang="en-US" dirty="0">
              <a:solidFill>
                <a:schemeClr val="tx2"/>
              </a:solidFill>
              <a:latin typeface="NimbusSanL-Regu"/>
            </a:endParaRPr>
          </a:p>
        </p:txBody>
      </p:sp>
      <p:sp>
        <p:nvSpPr>
          <p:cNvPr id="5" name="矩形 4">
            <a:extLst>
              <a:ext uri="{FF2B5EF4-FFF2-40B4-BE49-F238E27FC236}">
                <a16:creationId xmlns:a16="http://schemas.microsoft.com/office/drawing/2014/main" id="{AA267797-B97B-48F7-BCF4-6326D5FB8659}"/>
              </a:ext>
            </a:extLst>
          </p:cNvPr>
          <p:cNvSpPr/>
          <p:nvPr/>
        </p:nvSpPr>
        <p:spPr>
          <a:xfrm>
            <a:off x="0" y="6488668"/>
            <a:ext cx="78377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Zhang and Xu*, Implicit regularization of dropout, </a:t>
            </a:r>
            <a:r>
              <a:rPr kumimoji="0" lang="en-US" altLang="zh-CN" sz="1800" b="0" i="0" u="none" strike="noStrike" kern="1200" cap="none" spc="0" normalizeH="0" baseline="0" noProof="0" dirty="0" err="1">
                <a:ln>
                  <a:noFill/>
                </a:ln>
                <a:solidFill>
                  <a:srgbClr val="FFFFFF"/>
                </a:solidFill>
                <a:effectLst/>
                <a:uLnTx/>
                <a:uFillTx/>
                <a:latin typeface="Times New Roman" panose="02020603050405020304" pitchFamily="18" charset="0"/>
                <a:ea typeface="黑体"/>
                <a:cs typeface="Times New Roman" panose="02020603050405020304" pitchFamily="18" charset="0"/>
              </a:rPr>
              <a:t>arxiv</a:t>
            </a: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 2207.05952</a:t>
            </a:r>
            <a:endParaRPr kumimoji="0" lang="zh-CN" alt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endParaRPr>
          </a:p>
        </p:txBody>
      </p:sp>
    </p:spTree>
    <p:extLst>
      <p:ext uri="{BB962C8B-B14F-4D97-AF65-F5344CB8AC3E}">
        <p14:creationId xmlns:p14="http://schemas.microsoft.com/office/powerpoint/2010/main" val="513706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FF870-82AD-810E-D097-8B255816ECE8}"/>
              </a:ext>
            </a:extLst>
          </p:cNvPr>
          <p:cNvSpPr>
            <a:spLocks noGrp="1"/>
          </p:cNvSpPr>
          <p:nvPr>
            <p:ph type="title"/>
          </p:nvPr>
        </p:nvSpPr>
        <p:spPr/>
        <p:txBody>
          <a:bodyPr/>
          <a:lstStyle/>
          <a:p>
            <a:r>
              <a:rPr lang="en-US" altLang="zh-CN" dirty="0"/>
              <a:t>Dropout:</a:t>
            </a:r>
            <a:r>
              <a:rPr lang="zh-CN" altLang="en-US" dirty="0"/>
              <a:t> </a:t>
            </a:r>
            <a:r>
              <a:rPr lang="en-US" altLang="zh-CN" dirty="0" err="1"/>
              <a:t>condense+fast</a:t>
            </a:r>
            <a:r>
              <a:rPr lang="zh-CN" altLang="en-US" dirty="0"/>
              <a:t> </a:t>
            </a:r>
            <a:r>
              <a:rPr lang="en-US" altLang="zh-CN" dirty="0"/>
              <a:t>training</a:t>
            </a:r>
            <a:endParaRPr lang="zh-CN" altLang="en-US" dirty="0"/>
          </a:p>
        </p:txBody>
      </p:sp>
      <p:pic>
        <p:nvPicPr>
          <p:cNvPr id="4" name="图片 3">
            <a:extLst>
              <a:ext uri="{FF2B5EF4-FFF2-40B4-BE49-F238E27FC236}">
                <a16:creationId xmlns:a16="http://schemas.microsoft.com/office/drawing/2014/main" id="{298DFE8A-ED80-8A3B-F49A-D5E1118B7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52" y="914271"/>
            <a:ext cx="11570295" cy="5029458"/>
          </a:xfrm>
          <a:prstGeom prst="rect">
            <a:avLst/>
          </a:prstGeom>
        </p:spPr>
      </p:pic>
    </p:spTree>
    <p:extLst>
      <p:ext uri="{BB962C8B-B14F-4D97-AF65-F5344CB8AC3E}">
        <p14:creationId xmlns:p14="http://schemas.microsoft.com/office/powerpoint/2010/main" val="3341621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F1220B-C774-7A35-FD45-1D877B8D4725}"/>
              </a:ext>
            </a:extLst>
          </p:cNvPr>
          <p:cNvSpPr>
            <a:spLocks noGrp="1"/>
          </p:cNvSpPr>
          <p:nvPr>
            <p:ph type="title"/>
          </p:nvPr>
        </p:nvSpPr>
        <p:spPr>
          <a:xfrm>
            <a:off x="0" y="1915160"/>
            <a:ext cx="12192000" cy="761979"/>
          </a:xfrm>
        </p:spPr>
        <p:txBody>
          <a:bodyPr/>
          <a:lstStyle/>
          <a:p>
            <a:pPr algn="ctr"/>
            <a:r>
              <a:rPr lang="en-US" altLang="zh-CN" sz="2800" dirty="0">
                <a:solidFill>
                  <a:schemeClr val="tx2"/>
                </a:solidFill>
              </a:rPr>
              <a:t>Visualize implicit regularization by modified gradient flow</a:t>
            </a:r>
            <a:endParaRPr lang="zh-CN" altLang="en-US" sz="2800" dirty="0">
              <a:solidFill>
                <a:schemeClr val="tx2"/>
              </a:solidFill>
            </a:endParaRPr>
          </a:p>
        </p:txBody>
      </p:sp>
      <p:sp>
        <p:nvSpPr>
          <p:cNvPr id="3" name="标题 1">
            <a:extLst>
              <a:ext uri="{FF2B5EF4-FFF2-40B4-BE49-F238E27FC236}">
                <a16:creationId xmlns:a16="http://schemas.microsoft.com/office/drawing/2014/main" id="{D8236FB5-F4D4-366B-3530-881171445602}"/>
              </a:ext>
            </a:extLst>
          </p:cNvPr>
          <p:cNvSpPr txBox="1">
            <a:spLocks/>
          </p:cNvSpPr>
          <p:nvPr/>
        </p:nvSpPr>
        <p:spPr>
          <a:xfrm>
            <a:off x="0" y="2971800"/>
            <a:ext cx="12192000" cy="761979"/>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2800" dirty="0">
                <a:solidFill>
                  <a:schemeClr val="tx2"/>
                </a:solidFill>
              </a:rPr>
              <a:t>Implicit regularization on condensation</a:t>
            </a:r>
            <a:endParaRPr lang="zh-CN" altLang="en-US" sz="2800" dirty="0">
              <a:solidFill>
                <a:schemeClr val="tx2"/>
              </a:solidFill>
            </a:endParaRPr>
          </a:p>
        </p:txBody>
      </p:sp>
      <p:sp>
        <p:nvSpPr>
          <p:cNvPr id="4" name="标题 1">
            <a:extLst>
              <a:ext uri="{FF2B5EF4-FFF2-40B4-BE49-F238E27FC236}">
                <a16:creationId xmlns:a16="http://schemas.microsoft.com/office/drawing/2014/main" id="{9535269D-F592-F176-FDBB-2E3FC35B8B4F}"/>
              </a:ext>
            </a:extLst>
          </p:cNvPr>
          <p:cNvSpPr txBox="1">
            <a:spLocks/>
          </p:cNvSpPr>
          <p:nvPr/>
        </p:nvSpPr>
        <p:spPr>
          <a:xfrm>
            <a:off x="0" y="4094480"/>
            <a:ext cx="12192000" cy="761979"/>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2800" dirty="0">
                <a:solidFill>
                  <a:schemeClr val="tx2"/>
                </a:solidFill>
              </a:rPr>
              <a:t>Implicit regularization on flatness</a:t>
            </a:r>
            <a:endParaRPr lang="zh-CN" altLang="en-US" sz="2800" dirty="0">
              <a:solidFill>
                <a:schemeClr val="tx2"/>
              </a:solidFill>
            </a:endParaRPr>
          </a:p>
        </p:txBody>
      </p:sp>
    </p:spTree>
    <p:extLst>
      <p:ext uri="{BB962C8B-B14F-4D97-AF65-F5344CB8AC3E}">
        <p14:creationId xmlns:p14="http://schemas.microsoft.com/office/powerpoint/2010/main" val="46430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19A6C-6180-A866-2396-98352E4DA6B1}"/>
              </a:ext>
            </a:extLst>
          </p:cNvPr>
          <p:cNvSpPr>
            <a:spLocks noGrp="1"/>
          </p:cNvSpPr>
          <p:nvPr>
            <p:ph type="title"/>
          </p:nvPr>
        </p:nvSpPr>
        <p:spPr/>
        <p:txBody>
          <a:bodyPr/>
          <a:lstStyle/>
          <a:p>
            <a:r>
              <a:rPr lang="en-US" altLang="zh-CN" dirty="0"/>
              <a:t>Dropout effect on condensation</a:t>
            </a:r>
            <a:endParaRPr lang="zh-CN" altLang="en-US" dirty="0"/>
          </a:p>
        </p:txBody>
      </p:sp>
      <p:pic>
        <p:nvPicPr>
          <p:cNvPr id="6" name="图片 5">
            <a:extLst>
              <a:ext uri="{FF2B5EF4-FFF2-40B4-BE49-F238E27FC236}">
                <a16:creationId xmlns:a16="http://schemas.microsoft.com/office/drawing/2014/main" id="{D3281C39-D0C0-CE3E-E0C3-7406CD5DA1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449" y="1051856"/>
            <a:ext cx="10006351" cy="4333615"/>
          </a:xfrm>
          <a:prstGeom prst="rect">
            <a:avLst/>
          </a:prstGeom>
        </p:spPr>
      </p:pic>
      <p:sp>
        <p:nvSpPr>
          <p:cNvPr id="9" name="文本框 8">
            <a:extLst>
              <a:ext uri="{FF2B5EF4-FFF2-40B4-BE49-F238E27FC236}">
                <a16:creationId xmlns:a16="http://schemas.microsoft.com/office/drawing/2014/main" id="{4D81A4BE-D889-40C9-0A9C-BFEE36C167CE}"/>
              </a:ext>
            </a:extLst>
          </p:cNvPr>
          <p:cNvSpPr txBox="1"/>
          <p:nvPr/>
        </p:nvSpPr>
        <p:spPr>
          <a:xfrm>
            <a:off x="10525518" y="5823851"/>
            <a:ext cx="1285240" cy="369332"/>
          </a:xfrm>
          <a:prstGeom prst="rect">
            <a:avLst/>
          </a:prstGeom>
          <a:noFill/>
        </p:spPr>
        <p:txBody>
          <a:bodyPr wrap="square">
            <a:spAutoFit/>
          </a:bodyPr>
          <a:lstStyle/>
          <a:p>
            <a:pPr algn="l"/>
            <a:r>
              <a:rPr lang="en-US" altLang="zh-CN" sz="1800" b="0" i="0" u="none" strike="noStrike" baseline="0" dirty="0">
                <a:solidFill>
                  <a:schemeClr val="tx2"/>
                </a:solidFill>
                <a:latin typeface="NimbusSanL-Regu"/>
              </a:rPr>
              <a:t>width 1000</a:t>
            </a:r>
            <a:endParaRPr lang="zh-CN" altLang="en-US" dirty="0">
              <a:solidFill>
                <a:schemeClr val="tx2"/>
              </a:solidFill>
            </a:endParaRPr>
          </a:p>
        </p:txBody>
      </p:sp>
      <p:sp>
        <p:nvSpPr>
          <p:cNvPr id="8" name="文本框 7">
            <a:extLst>
              <a:ext uri="{FF2B5EF4-FFF2-40B4-BE49-F238E27FC236}">
                <a16:creationId xmlns:a16="http://schemas.microsoft.com/office/drawing/2014/main" id="{064CAA8E-0486-2DD5-2FED-46471590BCD2}"/>
              </a:ext>
            </a:extLst>
          </p:cNvPr>
          <p:cNvSpPr txBox="1"/>
          <p:nvPr/>
        </p:nvSpPr>
        <p:spPr>
          <a:xfrm>
            <a:off x="441959" y="1791454"/>
            <a:ext cx="1554481" cy="369332"/>
          </a:xfrm>
          <a:prstGeom prst="rect">
            <a:avLst/>
          </a:prstGeom>
          <a:noFill/>
        </p:spPr>
        <p:txBody>
          <a:bodyPr wrap="square">
            <a:spAutoFit/>
          </a:bodyPr>
          <a:lstStyle/>
          <a:p>
            <a:r>
              <a:rPr lang="en-US" altLang="zh-CN" sz="1800" b="0" i="0" u="none" strike="noStrike" baseline="0" dirty="0">
                <a:solidFill>
                  <a:schemeClr val="tx2"/>
                </a:solidFill>
                <a:latin typeface="NimbusSanL-Regu"/>
              </a:rPr>
              <a:t>Two-layer NNs </a:t>
            </a:r>
            <a:endParaRPr lang="zh-CN" altLang="en-US" dirty="0"/>
          </a:p>
        </p:txBody>
      </p:sp>
      <p:sp>
        <p:nvSpPr>
          <p:cNvPr id="10" name="文本框 9">
            <a:extLst>
              <a:ext uri="{FF2B5EF4-FFF2-40B4-BE49-F238E27FC236}">
                <a16:creationId xmlns:a16="http://schemas.microsoft.com/office/drawing/2014/main" id="{FDA1B8A1-D00B-CAEB-A022-476D722B4C21}"/>
              </a:ext>
            </a:extLst>
          </p:cNvPr>
          <p:cNvSpPr txBox="1"/>
          <p:nvPr/>
        </p:nvSpPr>
        <p:spPr>
          <a:xfrm>
            <a:off x="381242" y="3930134"/>
            <a:ext cx="1737361" cy="369332"/>
          </a:xfrm>
          <a:prstGeom prst="rect">
            <a:avLst/>
          </a:prstGeom>
          <a:noFill/>
        </p:spPr>
        <p:txBody>
          <a:bodyPr wrap="square">
            <a:spAutoFit/>
          </a:bodyPr>
          <a:lstStyle/>
          <a:p>
            <a:r>
              <a:rPr lang="en-US" altLang="zh-CN" sz="1800" b="0" i="0" u="none" strike="noStrike" baseline="0" dirty="0">
                <a:solidFill>
                  <a:schemeClr val="tx2"/>
                </a:solidFill>
                <a:latin typeface="NimbusSanL-Regu"/>
              </a:rPr>
              <a:t>Three-layer NNs </a:t>
            </a:r>
            <a:endParaRPr lang="zh-CN" altLang="en-US" dirty="0"/>
          </a:p>
        </p:txBody>
      </p:sp>
      <p:sp>
        <p:nvSpPr>
          <p:cNvPr id="3" name="矩形 2">
            <a:extLst>
              <a:ext uri="{FF2B5EF4-FFF2-40B4-BE49-F238E27FC236}">
                <a16:creationId xmlns:a16="http://schemas.microsoft.com/office/drawing/2014/main" id="{D3A39774-134B-E7D4-9F70-F07E591DD570}"/>
              </a:ext>
            </a:extLst>
          </p:cNvPr>
          <p:cNvSpPr/>
          <p:nvPr/>
        </p:nvSpPr>
        <p:spPr>
          <a:xfrm>
            <a:off x="0" y="6488668"/>
            <a:ext cx="78377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Zhang and Xu*, Implicit regularization of dropout, </a:t>
            </a:r>
            <a:r>
              <a:rPr kumimoji="0" lang="en-US" altLang="zh-CN" sz="1800" b="0" i="0" u="none" strike="noStrike" kern="1200" cap="none" spc="0" normalizeH="0" baseline="0" noProof="0" dirty="0" err="1">
                <a:ln>
                  <a:noFill/>
                </a:ln>
                <a:solidFill>
                  <a:srgbClr val="FFFFFF"/>
                </a:solidFill>
                <a:effectLst/>
                <a:uLnTx/>
                <a:uFillTx/>
                <a:latin typeface="Times New Roman" panose="02020603050405020304" pitchFamily="18" charset="0"/>
                <a:ea typeface="黑体"/>
                <a:cs typeface="Times New Roman" panose="02020603050405020304" pitchFamily="18" charset="0"/>
              </a:rPr>
              <a:t>arxiv</a:t>
            </a: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 2207.05952</a:t>
            </a:r>
            <a:endParaRPr kumimoji="0" lang="zh-CN" alt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endParaRPr>
          </a:p>
        </p:txBody>
      </p:sp>
    </p:spTree>
    <p:extLst>
      <p:ext uri="{BB962C8B-B14F-4D97-AF65-F5344CB8AC3E}">
        <p14:creationId xmlns:p14="http://schemas.microsoft.com/office/powerpoint/2010/main" val="485650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19A6C-6180-A866-2396-98352E4DA6B1}"/>
              </a:ext>
            </a:extLst>
          </p:cNvPr>
          <p:cNvSpPr>
            <a:spLocks noGrp="1"/>
          </p:cNvSpPr>
          <p:nvPr>
            <p:ph type="title"/>
          </p:nvPr>
        </p:nvSpPr>
        <p:spPr/>
        <p:txBody>
          <a:bodyPr/>
          <a:lstStyle/>
          <a:p>
            <a:r>
              <a:rPr lang="en-US" altLang="zh-CN" dirty="0"/>
              <a:t>Dropout effect on condensation</a:t>
            </a:r>
            <a:endParaRPr lang="zh-CN" altLang="en-US" dirty="0"/>
          </a:p>
        </p:txBody>
      </p:sp>
      <p:pic>
        <p:nvPicPr>
          <p:cNvPr id="4" name="图片 3">
            <a:extLst>
              <a:ext uri="{FF2B5EF4-FFF2-40B4-BE49-F238E27FC236}">
                <a16:creationId xmlns:a16="http://schemas.microsoft.com/office/drawing/2014/main" id="{6171A8CA-07F8-8A38-6AC2-B3CD814F9244}"/>
              </a:ext>
            </a:extLst>
          </p:cNvPr>
          <p:cNvPicPr>
            <a:picLocks noChangeAspect="1"/>
          </p:cNvPicPr>
          <p:nvPr/>
        </p:nvPicPr>
        <p:blipFill>
          <a:blip r:embed="rId2"/>
          <a:stretch>
            <a:fillRect/>
          </a:stretch>
        </p:blipFill>
        <p:spPr>
          <a:xfrm>
            <a:off x="704353" y="1320800"/>
            <a:ext cx="5692405" cy="4130040"/>
          </a:xfrm>
          <a:prstGeom prst="rect">
            <a:avLst/>
          </a:prstGeom>
        </p:spPr>
      </p:pic>
      <p:pic>
        <p:nvPicPr>
          <p:cNvPr id="12" name="图片 11">
            <a:extLst>
              <a:ext uri="{FF2B5EF4-FFF2-40B4-BE49-F238E27FC236}">
                <a16:creationId xmlns:a16="http://schemas.microsoft.com/office/drawing/2014/main" id="{AB4CE990-289B-BE15-2323-F8DB72389B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47840" y="1466111"/>
            <a:ext cx="5054322" cy="1467059"/>
          </a:xfrm>
          <a:prstGeom prst="rect">
            <a:avLst/>
          </a:prstGeom>
        </p:spPr>
      </p:pic>
      <p:sp>
        <p:nvSpPr>
          <p:cNvPr id="14" name="文本框 13">
            <a:extLst>
              <a:ext uri="{FF2B5EF4-FFF2-40B4-BE49-F238E27FC236}">
                <a16:creationId xmlns:a16="http://schemas.microsoft.com/office/drawing/2014/main" id="{6DCEDE61-D153-6ADB-D519-804857F35F6A}"/>
              </a:ext>
            </a:extLst>
          </p:cNvPr>
          <p:cNvSpPr txBox="1"/>
          <p:nvPr/>
        </p:nvSpPr>
        <p:spPr>
          <a:xfrm>
            <a:off x="6847840" y="4400788"/>
            <a:ext cx="3886200" cy="369332"/>
          </a:xfrm>
          <a:prstGeom prst="rect">
            <a:avLst/>
          </a:prstGeom>
          <a:noFill/>
        </p:spPr>
        <p:txBody>
          <a:bodyPr wrap="square">
            <a:spAutoFit/>
          </a:bodyPr>
          <a:lstStyle/>
          <a:p>
            <a:r>
              <a:rPr lang="en-US" altLang="zh-CN" sz="1800" b="0" i="0" u="none" strike="noStrike" baseline="0" dirty="0">
                <a:latin typeface="NimbusSanL-Regu"/>
              </a:rPr>
              <a:t>CIFAR-10 classification with ResNet-18.</a:t>
            </a:r>
            <a:endParaRPr lang="zh-CN" altLang="en-US" dirty="0"/>
          </a:p>
        </p:txBody>
      </p:sp>
      <p:sp>
        <p:nvSpPr>
          <p:cNvPr id="15" name="文本框 14">
            <a:extLst>
              <a:ext uri="{FF2B5EF4-FFF2-40B4-BE49-F238E27FC236}">
                <a16:creationId xmlns:a16="http://schemas.microsoft.com/office/drawing/2014/main" id="{92740253-7E51-0489-9F0E-07AD96B0794D}"/>
              </a:ext>
            </a:extLst>
          </p:cNvPr>
          <p:cNvSpPr txBox="1"/>
          <p:nvPr/>
        </p:nvSpPr>
        <p:spPr>
          <a:xfrm>
            <a:off x="6847840" y="3095228"/>
            <a:ext cx="3886200" cy="646331"/>
          </a:xfrm>
          <a:prstGeom prst="rect">
            <a:avLst/>
          </a:prstGeom>
          <a:noFill/>
        </p:spPr>
        <p:txBody>
          <a:bodyPr wrap="square">
            <a:spAutoFit/>
          </a:bodyPr>
          <a:lstStyle/>
          <a:p>
            <a:r>
              <a:rPr lang="en-US" altLang="zh-CN" sz="1800" b="0" i="0" u="none" strike="noStrike" baseline="0" dirty="0">
                <a:latin typeface="NimbusSanL-Regu"/>
              </a:rPr>
              <a:t>Counted as one neuron if their inner product larger than 0.95.</a:t>
            </a:r>
            <a:endParaRPr lang="zh-CN" altLang="en-US" dirty="0"/>
          </a:p>
        </p:txBody>
      </p:sp>
      <p:sp>
        <p:nvSpPr>
          <p:cNvPr id="16" name="文本框 15">
            <a:extLst>
              <a:ext uri="{FF2B5EF4-FFF2-40B4-BE49-F238E27FC236}">
                <a16:creationId xmlns:a16="http://schemas.microsoft.com/office/drawing/2014/main" id="{605BCBC5-9185-4949-60FA-96275FF0C7AB}"/>
              </a:ext>
            </a:extLst>
          </p:cNvPr>
          <p:cNvSpPr txBox="1"/>
          <p:nvPr/>
        </p:nvSpPr>
        <p:spPr>
          <a:xfrm>
            <a:off x="1513840" y="951468"/>
            <a:ext cx="4937760" cy="369332"/>
          </a:xfrm>
          <a:prstGeom prst="rect">
            <a:avLst/>
          </a:prstGeom>
          <a:noFill/>
        </p:spPr>
        <p:txBody>
          <a:bodyPr wrap="square">
            <a:spAutoFit/>
          </a:bodyPr>
          <a:lstStyle/>
          <a:p>
            <a:r>
              <a:rPr lang="en-US" altLang="zh-CN" sz="1800" b="0" i="0" u="none" strike="noStrike" baseline="0" dirty="0">
                <a:latin typeface="NimbusSanL-Regu"/>
              </a:rPr>
              <a:t>Dropout network has fewer effective neurons.</a:t>
            </a:r>
            <a:endParaRPr lang="zh-CN" altLang="en-US" dirty="0"/>
          </a:p>
        </p:txBody>
      </p:sp>
      <p:sp>
        <p:nvSpPr>
          <p:cNvPr id="3" name="矩形 2">
            <a:extLst>
              <a:ext uri="{FF2B5EF4-FFF2-40B4-BE49-F238E27FC236}">
                <a16:creationId xmlns:a16="http://schemas.microsoft.com/office/drawing/2014/main" id="{409D3C5A-4B87-1AFD-DDEF-FBE4DC6101A4}"/>
              </a:ext>
            </a:extLst>
          </p:cNvPr>
          <p:cNvSpPr/>
          <p:nvPr/>
        </p:nvSpPr>
        <p:spPr>
          <a:xfrm>
            <a:off x="0" y="6488668"/>
            <a:ext cx="78377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Zhang and Xu*, Implicit regularization of dropout, </a:t>
            </a:r>
            <a:r>
              <a:rPr kumimoji="0" lang="en-US" altLang="zh-CN" sz="1800" b="0" i="0" u="none" strike="noStrike" kern="1200" cap="none" spc="0" normalizeH="0" baseline="0" noProof="0" dirty="0" err="1">
                <a:ln>
                  <a:noFill/>
                </a:ln>
                <a:solidFill>
                  <a:srgbClr val="FFFFFF"/>
                </a:solidFill>
                <a:effectLst/>
                <a:uLnTx/>
                <a:uFillTx/>
                <a:latin typeface="Times New Roman" panose="02020603050405020304" pitchFamily="18" charset="0"/>
                <a:ea typeface="黑体"/>
                <a:cs typeface="Times New Roman" panose="02020603050405020304" pitchFamily="18" charset="0"/>
              </a:rPr>
              <a:t>arxiv</a:t>
            </a: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 2207.05952</a:t>
            </a:r>
            <a:endParaRPr kumimoji="0" lang="zh-CN" alt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endParaRPr>
          </a:p>
        </p:txBody>
      </p:sp>
    </p:spTree>
    <p:extLst>
      <p:ext uri="{BB962C8B-B14F-4D97-AF65-F5344CB8AC3E}">
        <p14:creationId xmlns:p14="http://schemas.microsoft.com/office/powerpoint/2010/main" val="2845764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18980D-5F26-BBE6-3E1E-B759A761CF7F}"/>
              </a:ext>
            </a:extLst>
          </p:cNvPr>
          <p:cNvSpPr>
            <a:spLocks noGrp="1"/>
          </p:cNvSpPr>
          <p:nvPr>
            <p:ph type="title"/>
          </p:nvPr>
        </p:nvSpPr>
        <p:spPr/>
        <p:txBody>
          <a:bodyPr/>
          <a:lstStyle/>
          <a:p>
            <a:r>
              <a:rPr lang="en-US" altLang="zh-CN" dirty="0"/>
              <a:t>GD </a:t>
            </a:r>
            <a:r>
              <a:rPr lang="en-US" altLang="zh-CN" dirty="0">
                <a:sym typeface="Wingdings" panose="05000000000000000000" pitchFamily="2" charset="2"/>
              </a:rPr>
              <a:t> </a:t>
            </a:r>
            <a:r>
              <a:rPr lang="en-US" altLang="zh-CN" dirty="0" err="1">
                <a:sym typeface="Wingdings" panose="05000000000000000000" pitchFamily="2" charset="2"/>
              </a:rPr>
              <a:t>GD+dropout</a:t>
            </a:r>
            <a:endParaRPr lang="zh-CN" altLang="en-US" dirty="0"/>
          </a:p>
        </p:txBody>
      </p:sp>
      <p:pic>
        <p:nvPicPr>
          <p:cNvPr id="4" name="图片 3">
            <a:extLst>
              <a:ext uri="{FF2B5EF4-FFF2-40B4-BE49-F238E27FC236}">
                <a16:creationId xmlns:a16="http://schemas.microsoft.com/office/drawing/2014/main" id="{F9A056C6-C234-B2BB-13F6-D11F4AC7B1BD}"/>
              </a:ext>
            </a:extLst>
          </p:cNvPr>
          <p:cNvPicPr>
            <a:picLocks noChangeAspect="1"/>
          </p:cNvPicPr>
          <p:nvPr/>
        </p:nvPicPr>
        <p:blipFill>
          <a:blip r:embed="rId2"/>
          <a:stretch>
            <a:fillRect/>
          </a:stretch>
        </p:blipFill>
        <p:spPr>
          <a:xfrm>
            <a:off x="0" y="1348232"/>
            <a:ext cx="12192000" cy="4161536"/>
          </a:xfrm>
          <a:prstGeom prst="rect">
            <a:avLst/>
          </a:prstGeom>
        </p:spPr>
      </p:pic>
      <p:sp>
        <p:nvSpPr>
          <p:cNvPr id="3" name="矩形 2">
            <a:extLst>
              <a:ext uri="{FF2B5EF4-FFF2-40B4-BE49-F238E27FC236}">
                <a16:creationId xmlns:a16="http://schemas.microsoft.com/office/drawing/2014/main" id="{41D63C9A-9243-FE12-6272-ACE36FAD0CA0}"/>
              </a:ext>
            </a:extLst>
          </p:cNvPr>
          <p:cNvSpPr/>
          <p:nvPr/>
        </p:nvSpPr>
        <p:spPr>
          <a:xfrm>
            <a:off x="0" y="6488668"/>
            <a:ext cx="78377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Zhang and Xu*, Implicit regularization of dropout, </a:t>
            </a:r>
            <a:r>
              <a:rPr kumimoji="0" lang="en-US" altLang="zh-CN" sz="1800" b="0" i="0" u="none" strike="noStrike" kern="1200" cap="none" spc="0" normalizeH="0" baseline="0" noProof="0" dirty="0" err="1">
                <a:ln>
                  <a:noFill/>
                </a:ln>
                <a:solidFill>
                  <a:srgbClr val="FFFFFF"/>
                </a:solidFill>
                <a:effectLst/>
                <a:uLnTx/>
                <a:uFillTx/>
                <a:latin typeface="Times New Roman" panose="02020603050405020304" pitchFamily="18" charset="0"/>
                <a:ea typeface="黑体"/>
                <a:cs typeface="Times New Roman" panose="02020603050405020304" pitchFamily="18" charset="0"/>
              </a:rPr>
              <a:t>arxiv</a:t>
            </a: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 2207.05952</a:t>
            </a:r>
            <a:endParaRPr kumimoji="0" lang="zh-CN" alt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endParaRPr>
          </a:p>
        </p:txBody>
      </p:sp>
    </p:spTree>
    <p:extLst>
      <p:ext uri="{BB962C8B-B14F-4D97-AF65-F5344CB8AC3E}">
        <p14:creationId xmlns:p14="http://schemas.microsoft.com/office/powerpoint/2010/main" val="753529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18980D-5F26-BBE6-3E1E-B759A761CF7F}"/>
              </a:ext>
            </a:extLst>
          </p:cNvPr>
          <p:cNvSpPr>
            <a:spLocks noGrp="1"/>
          </p:cNvSpPr>
          <p:nvPr>
            <p:ph type="title"/>
          </p:nvPr>
        </p:nvSpPr>
        <p:spPr/>
        <p:txBody>
          <a:bodyPr/>
          <a:lstStyle/>
          <a:p>
            <a:r>
              <a:rPr lang="en-US" altLang="zh-CN" dirty="0"/>
              <a:t>Dropout effect on generalization</a:t>
            </a:r>
            <a:endParaRPr lang="zh-CN" altLang="en-US" dirty="0"/>
          </a:p>
        </p:txBody>
      </p:sp>
      <p:sp>
        <p:nvSpPr>
          <p:cNvPr id="3" name="文本框 2">
            <a:extLst>
              <a:ext uri="{FF2B5EF4-FFF2-40B4-BE49-F238E27FC236}">
                <a16:creationId xmlns:a16="http://schemas.microsoft.com/office/drawing/2014/main" id="{2A095B0A-C01C-3FC2-4BC7-61E34B8C3A1D}"/>
              </a:ext>
            </a:extLst>
          </p:cNvPr>
          <p:cNvSpPr txBox="1"/>
          <p:nvPr/>
        </p:nvSpPr>
        <p:spPr>
          <a:xfrm>
            <a:off x="518160" y="838200"/>
            <a:ext cx="9374736" cy="1015663"/>
          </a:xfrm>
          <a:prstGeom prst="rect">
            <a:avLst/>
          </a:prstGeom>
          <a:noFill/>
        </p:spPr>
        <p:txBody>
          <a:bodyPr wrap="square" rtlCol="0">
            <a:spAutoFit/>
          </a:bodyPr>
          <a:lstStyle/>
          <a:p>
            <a:pPr algn="l"/>
            <a:r>
              <a:rPr lang="en-US" altLang="zh-CN" sz="2000" dirty="0">
                <a:solidFill>
                  <a:schemeClr val="tx2"/>
                </a:solidFill>
              </a:rPr>
              <a:t>Teacher student setup</a:t>
            </a:r>
          </a:p>
          <a:p>
            <a:pPr algn="l"/>
            <a:r>
              <a:rPr lang="en-US" altLang="zh-CN" sz="2000" dirty="0">
                <a:solidFill>
                  <a:schemeClr val="tx2"/>
                </a:solidFill>
              </a:rPr>
              <a:t>Teacher network: two-layer tanh NN, width 2, </a:t>
            </a:r>
            <a:r>
              <a:rPr lang="en-US" altLang="zh-CN" sz="2000" dirty="0">
                <a:solidFill>
                  <a:srgbClr val="FF0000"/>
                </a:solidFill>
              </a:rPr>
              <a:t>6 free parameters</a:t>
            </a:r>
          </a:p>
          <a:p>
            <a:r>
              <a:rPr lang="en-US" altLang="zh-CN" sz="2000" dirty="0">
                <a:solidFill>
                  <a:schemeClr val="tx2"/>
                </a:solidFill>
              </a:rPr>
              <a:t>Student network: two-layer tanh NN, width 1000, </a:t>
            </a:r>
            <a:r>
              <a:rPr lang="en-US" altLang="zh-CN" sz="2000" dirty="0">
                <a:solidFill>
                  <a:srgbClr val="FF0000"/>
                </a:solidFill>
              </a:rPr>
              <a:t>3000 free parameters</a:t>
            </a:r>
          </a:p>
        </p:txBody>
      </p:sp>
      <p:pic>
        <p:nvPicPr>
          <p:cNvPr id="6" name="图片 5">
            <a:extLst>
              <a:ext uri="{FF2B5EF4-FFF2-40B4-BE49-F238E27FC236}">
                <a16:creationId xmlns:a16="http://schemas.microsoft.com/office/drawing/2014/main" id="{36F1929A-638B-AC9A-56C0-4B594BBA5385}"/>
              </a:ext>
            </a:extLst>
          </p:cNvPr>
          <p:cNvPicPr>
            <a:picLocks noChangeAspect="1"/>
          </p:cNvPicPr>
          <p:nvPr/>
        </p:nvPicPr>
        <p:blipFill>
          <a:blip r:embed="rId2"/>
          <a:stretch>
            <a:fillRect/>
          </a:stretch>
        </p:blipFill>
        <p:spPr>
          <a:xfrm>
            <a:off x="2827424" y="2489200"/>
            <a:ext cx="6330425" cy="3733800"/>
          </a:xfrm>
          <a:prstGeom prst="rect">
            <a:avLst/>
          </a:prstGeom>
        </p:spPr>
      </p:pic>
      <p:sp>
        <p:nvSpPr>
          <p:cNvPr id="7" name="文本框 6">
            <a:extLst>
              <a:ext uri="{FF2B5EF4-FFF2-40B4-BE49-F238E27FC236}">
                <a16:creationId xmlns:a16="http://schemas.microsoft.com/office/drawing/2014/main" id="{EE898A24-0FCC-1DEF-D6AB-4F4BFB2C1611}"/>
              </a:ext>
            </a:extLst>
          </p:cNvPr>
          <p:cNvSpPr txBox="1"/>
          <p:nvPr/>
        </p:nvSpPr>
        <p:spPr>
          <a:xfrm>
            <a:off x="2103120" y="2052004"/>
            <a:ext cx="9027160" cy="400110"/>
          </a:xfrm>
          <a:prstGeom prst="rect">
            <a:avLst/>
          </a:prstGeom>
          <a:noFill/>
        </p:spPr>
        <p:txBody>
          <a:bodyPr wrap="square" rtlCol="0">
            <a:spAutoFit/>
          </a:bodyPr>
          <a:lstStyle/>
          <a:p>
            <a:pPr algn="l"/>
            <a:r>
              <a:rPr lang="en-US" altLang="zh-CN" sz="2000" b="1" dirty="0"/>
              <a:t>Condensation: even large networks require few samples to generalize well!</a:t>
            </a:r>
            <a:endParaRPr lang="zh-CN" altLang="en-US" sz="2000" b="1" dirty="0"/>
          </a:p>
        </p:txBody>
      </p:sp>
    </p:spTree>
    <p:extLst>
      <p:ext uri="{BB962C8B-B14F-4D97-AF65-F5344CB8AC3E}">
        <p14:creationId xmlns:p14="http://schemas.microsoft.com/office/powerpoint/2010/main" val="652976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19A6C-6180-A866-2396-98352E4DA6B1}"/>
              </a:ext>
            </a:extLst>
          </p:cNvPr>
          <p:cNvSpPr>
            <a:spLocks noGrp="1"/>
          </p:cNvSpPr>
          <p:nvPr>
            <p:ph type="title"/>
          </p:nvPr>
        </p:nvSpPr>
        <p:spPr/>
        <p:txBody>
          <a:bodyPr/>
          <a:lstStyle/>
          <a:p>
            <a:r>
              <a:rPr lang="en-US" altLang="zh-CN" dirty="0"/>
              <a:t>SGD NO effect on condensation</a:t>
            </a:r>
            <a:endParaRPr lang="zh-CN" altLang="en-US" dirty="0"/>
          </a:p>
        </p:txBody>
      </p:sp>
      <p:sp>
        <p:nvSpPr>
          <p:cNvPr id="9" name="文本框 8">
            <a:extLst>
              <a:ext uri="{FF2B5EF4-FFF2-40B4-BE49-F238E27FC236}">
                <a16:creationId xmlns:a16="http://schemas.microsoft.com/office/drawing/2014/main" id="{4D81A4BE-D889-40C9-0A9C-BFEE36C167CE}"/>
              </a:ext>
            </a:extLst>
          </p:cNvPr>
          <p:cNvSpPr txBox="1"/>
          <p:nvPr/>
        </p:nvSpPr>
        <p:spPr>
          <a:xfrm>
            <a:off x="10525518" y="5823851"/>
            <a:ext cx="1285240" cy="369332"/>
          </a:xfrm>
          <a:prstGeom prst="rect">
            <a:avLst/>
          </a:prstGeom>
          <a:noFill/>
        </p:spPr>
        <p:txBody>
          <a:bodyPr wrap="square">
            <a:spAutoFit/>
          </a:bodyPr>
          <a:lstStyle/>
          <a:p>
            <a:pPr algn="l"/>
            <a:r>
              <a:rPr lang="en-US" altLang="zh-CN" sz="1800" b="0" i="0" u="none" strike="noStrike" baseline="0" dirty="0">
                <a:solidFill>
                  <a:schemeClr val="tx2"/>
                </a:solidFill>
                <a:latin typeface="NimbusSanL-Regu"/>
              </a:rPr>
              <a:t>width 1000</a:t>
            </a:r>
            <a:endParaRPr lang="zh-CN" altLang="en-US" dirty="0">
              <a:solidFill>
                <a:schemeClr val="tx2"/>
              </a:solidFill>
            </a:endParaRPr>
          </a:p>
        </p:txBody>
      </p:sp>
      <p:pic>
        <p:nvPicPr>
          <p:cNvPr id="4" name="图片 3">
            <a:extLst>
              <a:ext uri="{FF2B5EF4-FFF2-40B4-BE49-F238E27FC236}">
                <a16:creationId xmlns:a16="http://schemas.microsoft.com/office/drawing/2014/main" id="{91E0DA9A-11BF-CC24-A439-2523AE734340}"/>
              </a:ext>
            </a:extLst>
          </p:cNvPr>
          <p:cNvPicPr>
            <a:picLocks noChangeAspect="1"/>
          </p:cNvPicPr>
          <p:nvPr/>
        </p:nvPicPr>
        <p:blipFill>
          <a:blip r:embed="rId2"/>
          <a:stretch>
            <a:fillRect/>
          </a:stretch>
        </p:blipFill>
        <p:spPr>
          <a:xfrm>
            <a:off x="1366520" y="1188903"/>
            <a:ext cx="9580880" cy="4289303"/>
          </a:xfrm>
          <a:prstGeom prst="rect">
            <a:avLst/>
          </a:prstGeom>
        </p:spPr>
      </p:pic>
      <p:sp>
        <p:nvSpPr>
          <p:cNvPr id="3" name="矩形 2">
            <a:extLst>
              <a:ext uri="{FF2B5EF4-FFF2-40B4-BE49-F238E27FC236}">
                <a16:creationId xmlns:a16="http://schemas.microsoft.com/office/drawing/2014/main" id="{0FC0D3B8-2299-1CBD-BE35-A27C6F5478E8}"/>
              </a:ext>
            </a:extLst>
          </p:cNvPr>
          <p:cNvSpPr/>
          <p:nvPr/>
        </p:nvSpPr>
        <p:spPr>
          <a:xfrm>
            <a:off x="0" y="6488668"/>
            <a:ext cx="78377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Zhang and Xu*, Implicit regularization of dropout, </a:t>
            </a:r>
            <a:r>
              <a:rPr kumimoji="0" lang="en-US" altLang="zh-CN" sz="1800" b="0" i="0" u="none" strike="noStrike" kern="1200" cap="none" spc="0" normalizeH="0" baseline="0" noProof="0" dirty="0" err="1">
                <a:ln>
                  <a:noFill/>
                </a:ln>
                <a:solidFill>
                  <a:srgbClr val="FFFFFF"/>
                </a:solidFill>
                <a:effectLst/>
                <a:uLnTx/>
                <a:uFillTx/>
                <a:latin typeface="Times New Roman" panose="02020603050405020304" pitchFamily="18" charset="0"/>
                <a:ea typeface="黑体"/>
                <a:cs typeface="Times New Roman" panose="02020603050405020304" pitchFamily="18" charset="0"/>
              </a:rPr>
              <a:t>arxiv</a:t>
            </a: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 2207.05952</a:t>
            </a:r>
            <a:endParaRPr kumimoji="0" lang="zh-CN" alt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endParaRPr>
          </a:p>
        </p:txBody>
      </p:sp>
    </p:spTree>
    <p:extLst>
      <p:ext uri="{BB962C8B-B14F-4D97-AF65-F5344CB8AC3E}">
        <p14:creationId xmlns:p14="http://schemas.microsoft.com/office/powerpoint/2010/main" val="1396660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8C6039-660B-EAEB-AD90-6B376D51B0A7}"/>
              </a:ext>
            </a:extLst>
          </p:cNvPr>
          <p:cNvSpPr>
            <a:spLocks noGrp="1"/>
          </p:cNvSpPr>
          <p:nvPr>
            <p:ph type="title"/>
          </p:nvPr>
        </p:nvSpPr>
        <p:spPr/>
        <p:txBody>
          <a:bodyPr/>
          <a:lstStyle/>
          <a:p>
            <a:r>
              <a:rPr lang="en-US" altLang="zh-CN" dirty="0"/>
              <a:t>Implicit regularization of Dropout</a:t>
            </a:r>
            <a:endParaRPr lang="zh-CN" altLang="en-US" dirty="0"/>
          </a:p>
        </p:txBody>
      </p:sp>
      <p:sp>
        <p:nvSpPr>
          <p:cNvPr id="4" name="矩形 3">
            <a:extLst>
              <a:ext uri="{FF2B5EF4-FFF2-40B4-BE49-F238E27FC236}">
                <a16:creationId xmlns:a16="http://schemas.microsoft.com/office/drawing/2014/main" id="{879798E8-A006-8A7D-B938-5FBF0F62C87F}"/>
              </a:ext>
            </a:extLst>
          </p:cNvPr>
          <p:cNvSpPr/>
          <p:nvPr/>
        </p:nvSpPr>
        <p:spPr>
          <a:xfrm>
            <a:off x="0" y="6488668"/>
            <a:ext cx="78377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Zhang and Xu*, Implicit regularization of dropout, </a:t>
            </a:r>
            <a:r>
              <a:rPr kumimoji="0" lang="en-US" altLang="zh-CN" sz="1800" b="0" i="0" u="none" strike="noStrike" kern="1200" cap="none" spc="0" normalizeH="0" baseline="0" noProof="0" dirty="0" err="1">
                <a:ln>
                  <a:noFill/>
                </a:ln>
                <a:solidFill>
                  <a:srgbClr val="FFFFFF"/>
                </a:solidFill>
                <a:effectLst/>
                <a:uLnTx/>
                <a:uFillTx/>
                <a:latin typeface="Times New Roman" panose="02020603050405020304" pitchFamily="18" charset="0"/>
                <a:ea typeface="黑体"/>
                <a:cs typeface="Times New Roman" panose="02020603050405020304" pitchFamily="18" charset="0"/>
              </a:rPr>
              <a:t>arxiv</a:t>
            </a: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 2207.05952</a:t>
            </a:r>
            <a:endParaRPr kumimoji="0" lang="zh-CN" alt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74EF0AF-C165-53B9-CEED-3DACF2AFC928}"/>
                  </a:ext>
                </a:extLst>
              </p:cNvPr>
              <p:cNvSpPr txBox="1"/>
              <p:nvPr/>
            </p:nvSpPr>
            <p:spPr>
              <a:xfrm>
                <a:off x="4366530" y="1185549"/>
                <a:ext cx="418980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𝑓</m:t>
                          </m:r>
                        </m:e>
                        <m:sub>
                          <m:r>
                            <a:rPr lang="en-US" altLang="zh-CN" sz="2400" b="0" i="1" smtClean="0">
                              <a:solidFill>
                                <a:schemeClr val="tx2"/>
                              </a:solidFill>
                              <a:latin typeface="Cambria Math" panose="02040503050406030204" pitchFamily="18" charset="0"/>
                            </a:rPr>
                            <m:t>𝜃</m:t>
                          </m:r>
                        </m:sub>
                      </m:sSub>
                      <m:d>
                        <m:dPr>
                          <m:ctrlPr>
                            <a:rPr lang="en-US" altLang="zh-CN" sz="2400" b="0" i="1" smtClean="0">
                              <a:solidFill>
                                <a:schemeClr val="tx2"/>
                              </a:solidFill>
                              <a:latin typeface="Cambria Math" panose="02040503050406030204" pitchFamily="18" charset="0"/>
                            </a:rPr>
                          </m:ctrlPr>
                        </m:dPr>
                        <m:e>
                          <m:r>
                            <a:rPr lang="en-US" altLang="zh-CN" sz="2400" b="0" i="1" smtClean="0">
                              <a:solidFill>
                                <a:schemeClr val="tx2"/>
                              </a:solidFill>
                              <a:latin typeface="Cambria Math" panose="02040503050406030204" pitchFamily="18" charset="0"/>
                            </a:rPr>
                            <m:t>𝑥</m:t>
                          </m:r>
                        </m:e>
                      </m:d>
                      <m:r>
                        <a:rPr lang="en-US" altLang="zh-CN" sz="2400" b="0" i="1" smtClean="0">
                          <a:solidFill>
                            <a:schemeClr val="tx2"/>
                          </a:solidFill>
                          <a:latin typeface="Cambria Math" panose="02040503050406030204" pitchFamily="18" charset="0"/>
                        </a:rPr>
                        <m:t>=</m:t>
                      </m:r>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𝑎</m:t>
                          </m:r>
                        </m:e>
                        <m:sub>
                          <m:r>
                            <a:rPr lang="en-US" altLang="zh-CN" sz="2400" b="0" i="1" smtClean="0">
                              <a:solidFill>
                                <a:schemeClr val="tx2"/>
                              </a:solidFill>
                              <a:latin typeface="Cambria Math" panose="02040503050406030204" pitchFamily="18" charset="0"/>
                            </a:rPr>
                            <m:t>1</m:t>
                          </m:r>
                        </m:sub>
                      </m:sSub>
                      <m:r>
                        <a:rPr lang="en-US" altLang="zh-CN" sz="2400" b="0" i="1" smtClean="0">
                          <a:solidFill>
                            <a:schemeClr val="tx2"/>
                          </a:solidFill>
                          <a:latin typeface="Cambria Math" panose="02040503050406030204" pitchFamily="18" charset="0"/>
                        </a:rPr>
                        <m:t>𝜎</m:t>
                      </m:r>
                      <m:d>
                        <m:dPr>
                          <m:ctrlPr>
                            <a:rPr lang="en-US" altLang="zh-CN" sz="2400" b="0" i="1" smtClean="0">
                              <a:solidFill>
                                <a:schemeClr val="tx2"/>
                              </a:solidFill>
                              <a:latin typeface="Cambria Math" panose="02040503050406030204" pitchFamily="18" charset="0"/>
                            </a:rPr>
                          </m:ctrlPr>
                        </m:dPr>
                        <m:e>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𝑤</m:t>
                              </m:r>
                            </m:e>
                            <m:sub>
                              <m:r>
                                <a:rPr lang="en-US" altLang="zh-CN" sz="2400" b="0" i="1" smtClean="0">
                                  <a:solidFill>
                                    <a:schemeClr val="tx2"/>
                                  </a:solidFill>
                                  <a:latin typeface="Cambria Math" panose="02040503050406030204" pitchFamily="18" charset="0"/>
                                </a:rPr>
                                <m:t>1</m:t>
                              </m:r>
                            </m:sub>
                          </m:sSub>
                          <m:r>
                            <a:rPr lang="en-US" altLang="zh-CN" sz="2400" b="0" i="1" smtClean="0">
                              <a:solidFill>
                                <a:schemeClr val="tx2"/>
                              </a:solidFill>
                              <a:latin typeface="Cambria Math" panose="02040503050406030204" pitchFamily="18" charset="0"/>
                            </a:rPr>
                            <m:t>𝑥</m:t>
                          </m:r>
                        </m:e>
                      </m:d>
                      <m:r>
                        <a:rPr lang="en-US" altLang="zh-CN" sz="2400" b="0" i="1" smtClean="0">
                          <a:solidFill>
                            <a:schemeClr val="tx2"/>
                          </a:solidFill>
                          <a:latin typeface="Cambria Math" panose="02040503050406030204" pitchFamily="18" charset="0"/>
                        </a:rPr>
                        <m:t>+</m:t>
                      </m:r>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𝑎</m:t>
                          </m:r>
                        </m:e>
                        <m:sub>
                          <m:r>
                            <a:rPr lang="en-US" altLang="zh-CN" sz="2400" b="0" i="1" smtClean="0">
                              <a:solidFill>
                                <a:schemeClr val="tx2"/>
                              </a:solidFill>
                              <a:latin typeface="Cambria Math" panose="02040503050406030204" pitchFamily="18" charset="0"/>
                            </a:rPr>
                            <m:t>2</m:t>
                          </m:r>
                        </m:sub>
                      </m:sSub>
                      <m:r>
                        <a:rPr lang="en-US" altLang="zh-CN" sz="2400" i="1">
                          <a:solidFill>
                            <a:schemeClr val="tx2"/>
                          </a:solidFill>
                          <a:latin typeface="Cambria Math" panose="02040503050406030204" pitchFamily="18" charset="0"/>
                        </a:rPr>
                        <m:t>𝜎</m:t>
                      </m:r>
                      <m:d>
                        <m:dPr>
                          <m:ctrlPr>
                            <a:rPr lang="en-US" altLang="zh-CN" sz="2400" i="1">
                              <a:solidFill>
                                <a:schemeClr val="tx2"/>
                              </a:solidFill>
                              <a:latin typeface="Cambria Math" panose="02040503050406030204" pitchFamily="18" charset="0"/>
                            </a:rPr>
                          </m:ctrlPr>
                        </m:dPr>
                        <m:e>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𝑤</m:t>
                              </m:r>
                            </m:e>
                            <m:sub>
                              <m:r>
                                <a:rPr lang="en-US" altLang="zh-CN" sz="2400" b="0" i="1" smtClean="0">
                                  <a:solidFill>
                                    <a:schemeClr val="tx2"/>
                                  </a:solidFill>
                                  <a:latin typeface="Cambria Math" panose="02040503050406030204" pitchFamily="18" charset="0"/>
                                </a:rPr>
                                <m:t>2</m:t>
                              </m:r>
                            </m:sub>
                          </m:sSub>
                          <m:r>
                            <a:rPr lang="en-US" altLang="zh-CN" sz="2400" i="1">
                              <a:solidFill>
                                <a:schemeClr val="tx2"/>
                              </a:solidFill>
                              <a:latin typeface="Cambria Math" panose="02040503050406030204" pitchFamily="18" charset="0"/>
                            </a:rPr>
                            <m:t>𝑥</m:t>
                          </m:r>
                        </m:e>
                      </m:d>
                    </m:oMath>
                  </m:oMathPara>
                </a14:m>
                <a:endParaRPr lang="zh-CN" altLang="en-US" sz="2400" dirty="0">
                  <a:solidFill>
                    <a:schemeClr val="tx2"/>
                  </a:solidFill>
                </a:endParaRPr>
              </a:p>
            </p:txBody>
          </p:sp>
        </mc:Choice>
        <mc:Fallback xmlns="">
          <p:sp>
            <p:nvSpPr>
              <p:cNvPr id="5" name="文本框 4">
                <a:extLst>
                  <a:ext uri="{FF2B5EF4-FFF2-40B4-BE49-F238E27FC236}">
                    <a16:creationId xmlns:a16="http://schemas.microsoft.com/office/drawing/2014/main" id="{F74EF0AF-C165-53B9-CEED-3DACF2AFC928}"/>
                  </a:ext>
                </a:extLst>
              </p:cNvPr>
              <p:cNvSpPr txBox="1">
                <a:spLocks noRot="1" noChangeAspect="1" noMove="1" noResize="1" noEditPoints="1" noAdjustHandles="1" noChangeArrowheads="1" noChangeShapeType="1" noTextEdit="1"/>
              </p:cNvSpPr>
              <p:nvPr/>
            </p:nvSpPr>
            <p:spPr>
              <a:xfrm>
                <a:off x="4366530" y="1185549"/>
                <a:ext cx="4189800" cy="369332"/>
              </a:xfrm>
              <a:prstGeom prst="rect">
                <a:avLst/>
              </a:prstGeom>
              <a:blipFill>
                <a:blip r:embed="rId2"/>
                <a:stretch>
                  <a:fillRect l="-1163" b="-34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BFA8E1D-2B07-6AF1-25D6-711F3B2C3AC5}"/>
                  </a:ext>
                </a:extLst>
              </p:cNvPr>
              <p:cNvSpPr txBox="1"/>
              <p:nvPr/>
            </p:nvSpPr>
            <p:spPr>
              <a:xfrm>
                <a:off x="5083263" y="2045715"/>
                <a:ext cx="3841373" cy="369332"/>
              </a:xfrm>
              <a:prstGeom prst="rect">
                <a:avLst/>
              </a:prstGeom>
              <a:noFill/>
            </p:spPr>
            <p:txBody>
              <a:bodyPr wrap="none" lIns="0" tIns="0" rIns="0" bIns="0" rtlCol="0">
                <a:spAutoFit/>
              </a:bodyPr>
              <a:lstStyle/>
              <a:p>
                <a14:m>
                  <m:oMath xmlns:m="http://schemas.openxmlformats.org/officeDocument/2006/math">
                    <m:r>
                      <a:rPr lang="en-US" altLang="zh-CN" sz="2400" i="1" smtClean="0">
                        <a:solidFill>
                          <a:schemeClr val="tx2"/>
                        </a:solidFill>
                        <a:latin typeface="Cambria Math" panose="02040503050406030204" pitchFamily="18" charset="0"/>
                      </a:rPr>
                      <m:t>𝑆</m:t>
                    </m:r>
                    <m:r>
                      <a:rPr lang="en-US" altLang="zh-CN" sz="2400" i="1" smtClean="0">
                        <a:solidFill>
                          <a:schemeClr val="tx2"/>
                        </a:solidFill>
                        <a:latin typeface="Cambria Math" panose="02040503050406030204" pitchFamily="18" charset="0"/>
                      </a:rPr>
                      <m:t>={(</m:t>
                    </m:r>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𝑥</m:t>
                        </m:r>
                      </m:e>
                      <m:sub>
                        <m:r>
                          <a:rPr lang="en-US" altLang="zh-CN" sz="2400" i="1">
                            <a:solidFill>
                              <a:schemeClr val="tx2"/>
                            </a:solidFill>
                            <a:latin typeface="Cambria Math" panose="02040503050406030204" pitchFamily="18" charset="0"/>
                          </a:rPr>
                          <m:t>1</m:t>
                        </m:r>
                      </m:sub>
                    </m:sSub>
                    <m:r>
                      <a:rPr lang="en-US" altLang="zh-CN" sz="2400" i="1">
                        <a:solidFill>
                          <a:schemeClr val="tx2"/>
                        </a:solidFill>
                        <a:latin typeface="Cambria Math" panose="02040503050406030204" pitchFamily="18" charset="0"/>
                      </a:rPr>
                      <m:t>,</m:t>
                    </m:r>
                    <m:r>
                      <a:rPr lang="en-US" altLang="zh-CN" sz="2400" i="1">
                        <a:solidFill>
                          <a:schemeClr val="tx2"/>
                        </a:solidFill>
                        <a:latin typeface="Cambria Math" panose="02040503050406030204" pitchFamily="18" charset="0"/>
                      </a:rPr>
                      <m:t>𝜎</m:t>
                    </m:r>
                    <m:d>
                      <m:dPr>
                        <m:ctrlPr>
                          <a:rPr lang="en-US" altLang="zh-CN" sz="2400" i="1">
                            <a:solidFill>
                              <a:schemeClr val="tx2"/>
                            </a:solidFill>
                            <a:latin typeface="Cambria Math" panose="02040503050406030204" pitchFamily="18" charset="0"/>
                          </a:rPr>
                        </m:ctrlPr>
                      </m:dPr>
                      <m:e>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𝑥</m:t>
                            </m:r>
                          </m:e>
                          <m:sub>
                            <m:r>
                              <a:rPr lang="en-US" altLang="zh-CN" sz="2400" i="1">
                                <a:solidFill>
                                  <a:schemeClr val="tx2"/>
                                </a:solidFill>
                                <a:latin typeface="Cambria Math" panose="02040503050406030204" pitchFamily="18" charset="0"/>
                              </a:rPr>
                              <m:t>1</m:t>
                            </m:r>
                          </m:sub>
                        </m:sSub>
                      </m:e>
                    </m:d>
                    <m:r>
                      <a:rPr lang="en-US" altLang="zh-CN" sz="2400" i="1">
                        <a:solidFill>
                          <a:schemeClr val="tx2"/>
                        </a:solidFill>
                        <a:latin typeface="Cambria Math" panose="02040503050406030204" pitchFamily="18" charset="0"/>
                      </a:rPr>
                      <m:t>)</m:t>
                    </m:r>
                  </m:oMath>
                </a14:m>
                <a:r>
                  <a:rPr lang="en-US" altLang="zh-CN" sz="2400" dirty="0">
                    <a:solidFill>
                      <a:schemeClr val="tx2"/>
                    </a:solidFill>
                  </a:rPr>
                  <a:t>, </a:t>
                </a:r>
                <a14:m>
                  <m:oMath xmlns:m="http://schemas.openxmlformats.org/officeDocument/2006/math">
                    <m:r>
                      <a:rPr lang="en-US" altLang="zh-CN" sz="2400" i="1">
                        <a:solidFill>
                          <a:schemeClr val="tx2"/>
                        </a:solidFill>
                        <a:latin typeface="Cambria Math" panose="02040503050406030204" pitchFamily="18" charset="0"/>
                      </a:rPr>
                      <m:t>(</m:t>
                    </m:r>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𝑥</m:t>
                        </m:r>
                      </m:e>
                      <m:sub>
                        <m:r>
                          <a:rPr lang="en-US" altLang="zh-CN" sz="2400" b="0" i="1" smtClean="0">
                            <a:solidFill>
                              <a:schemeClr val="tx2"/>
                            </a:solidFill>
                            <a:latin typeface="Cambria Math" panose="02040503050406030204" pitchFamily="18" charset="0"/>
                          </a:rPr>
                          <m:t>2</m:t>
                        </m:r>
                      </m:sub>
                    </m:sSub>
                    <m:r>
                      <a:rPr lang="en-US" altLang="zh-CN" sz="2400" i="1">
                        <a:solidFill>
                          <a:schemeClr val="tx2"/>
                        </a:solidFill>
                        <a:latin typeface="Cambria Math" panose="02040503050406030204" pitchFamily="18" charset="0"/>
                      </a:rPr>
                      <m:t>,</m:t>
                    </m:r>
                    <m:r>
                      <a:rPr lang="en-US" altLang="zh-CN" sz="2400" i="1">
                        <a:solidFill>
                          <a:schemeClr val="tx2"/>
                        </a:solidFill>
                        <a:latin typeface="Cambria Math" panose="02040503050406030204" pitchFamily="18" charset="0"/>
                      </a:rPr>
                      <m:t>𝜎</m:t>
                    </m:r>
                    <m:d>
                      <m:dPr>
                        <m:ctrlPr>
                          <a:rPr lang="en-US" altLang="zh-CN" sz="2400" i="1">
                            <a:solidFill>
                              <a:schemeClr val="tx2"/>
                            </a:solidFill>
                            <a:latin typeface="Cambria Math" panose="02040503050406030204" pitchFamily="18" charset="0"/>
                          </a:rPr>
                        </m:ctrlPr>
                      </m:dPr>
                      <m:e>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𝑥</m:t>
                            </m:r>
                          </m:e>
                          <m:sub>
                            <m:r>
                              <a:rPr lang="en-US" altLang="zh-CN" sz="2400" b="0" i="1" smtClean="0">
                                <a:solidFill>
                                  <a:schemeClr val="tx2"/>
                                </a:solidFill>
                                <a:latin typeface="Cambria Math" panose="02040503050406030204" pitchFamily="18" charset="0"/>
                              </a:rPr>
                              <m:t>2</m:t>
                            </m:r>
                          </m:sub>
                        </m:sSub>
                      </m:e>
                    </m:d>
                    <m:r>
                      <a:rPr lang="en-US" altLang="zh-CN" sz="2400" i="1">
                        <a:solidFill>
                          <a:schemeClr val="tx2"/>
                        </a:solidFill>
                        <a:latin typeface="Cambria Math" panose="02040503050406030204" pitchFamily="18" charset="0"/>
                      </a:rPr>
                      <m:t>)</m:t>
                    </m:r>
                  </m:oMath>
                </a14:m>
                <a:r>
                  <a:rPr lang="en-US" altLang="zh-CN" sz="2400" dirty="0">
                    <a:solidFill>
                      <a:schemeClr val="tx2"/>
                    </a:solidFill>
                  </a:rPr>
                  <a:t>}</a:t>
                </a:r>
                <a:endParaRPr lang="zh-CN" altLang="en-US" sz="2400" dirty="0">
                  <a:solidFill>
                    <a:schemeClr val="tx2"/>
                  </a:solidFill>
                </a:endParaRPr>
              </a:p>
            </p:txBody>
          </p:sp>
        </mc:Choice>
        <mc:Fallback xmlns="">
          <p:sp>
            <p:nvSpPr>
              <p:cNvPr id="13" name="文本框 12">
                <a:extLst>
                  <a:ext uri="{FF2B5EF4-FFF2-40B4-BE49-F238E27FC236}">
                    <a16:creationId xmlns:a16="http://schemas.microsoft.com/office/drawing/2014/main" id="{3BFA8E1D-2B07-6AF1-25D6-711F3B2C3AC5}"/>
                  </a:ext>
                </a:extLst>
              </p:cNvPr>
              <p:cNvSpPr txBox="1">
                <a:spLocks noRot="1" noChangeAspect="1" noMove="1" noResize="1" noEditPoints="1" noAdjustHandles="1" noChangeArrowheads="1" noChangeShapeType="1" noTextEdit="1"/>
              </p:cNvSpPr>
              <p:nvPr/>
            </p:nvSpPr>
            <p:spPr>
              <a:xfrm>
                <a:off x="5083263" y="2045715"/>
                <a:ext cx="3841373" cy="369332"/>
              </a:xfrm>
              <a:prstGeom prst="rect">
                <a:avLst/>
              </a:prstGeom>
              <a:blipFill>
                <a:blip r:embed="rId3"/>
                <a:stretch>
                  <a:fillRect l="-2857" t="-25000" r="-2063" b="-51667"/>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1401FE2C-9630-53E1-A97E-513E9918AF4A}"/>
              </a:ext>
            </a:extLst>
          </p:cNvPr>
          <p:cNvSpPr txBox="1"/>
          <p:nvPr/>
        </p:nvSpPr>
        <p:spPr>
          <a:xfrm>
            <a:off x="2529775" y="1185549"/>
            <a:ext cx="1730877" cy="461665"/>
          </a:xfrm>
          <a:prstGeom prst="rect">
            <a:avLst/>
          </a:prstGeom>
          <a:noFill/>
        </p:spPr>
        <p:txBody>
          <a:bodyPr wrap="square" rtlCol="0">
            <a:spAutoFit/>
          </a:bodyPr>
          <a:lstStyle/>
          <a:p>
            <a:pPr algn="l"/>
            <a:r>
              <a:rPr lang="en-US" altLang="zh-CN" sz="2400" dirty="0">
                <a:solidFill>
                  <a:schemeClr val="tx2"/>
                </a:solidFill>
              </a:rPr>
              <a:t>model</a:t>
            </a:r>
            <a:endParaRPr lang="zh-CN" altLang="en-US" sz="2400" dirty="0">
              <a:solidFill>
                <a:schemeClr val="tx2"/>
              </a:solidFill>
            </a:endParaRPr>
          </a:p>
        </p:txBody>
      </p:sp>
      <p:sp>
        <p:nvSpPr>
          <p:cNvPr id="15" name="文本框 14">
            <a:extLst>
              <a:ext uri="{FF2B5EF4-FFF2-40B4-BE49-F238E27FC236}">
                <a16:creationId xmlns:a16="http://schemas.microsoft.com/office/drawing/2014/main" id="{926DAAB6-0631-81D9-3F24-8A2ECC9B2B5B}"/>
              </a:ext>
            </a:extLst>
          </p:cNvPr>
          <p:cNvSpPr txBox="1"/>
          <p:nvPr/>
        </p:nvSpPr>
        <p:spPr>
          <a:xfrm>
            <a:off x="2529775" y="1977173"/>
            <a:ext cx="1730877" cy="461665"/>
          </a:xfrm>
          <a:prstGeom prst="rect">
            <a:avLst/>
          </a:prstGeom>
          <a:noFill/>
        </p:spPr>
        <p:txBody>
          <a:bodyPr wrap="square" rtlCol="0">
            <a:spAutoFit/>
          </a:bodyPr>
          <a:lstStyle/>
          <a:p>
            <a:pPr algn="l"/>
            <a:r>
              <a:rPr lang="en-US" altLang="zh-CN" sz="2400" dirty="0">
                <a:solidFill>
                  <a:schemeClr val="tx2"/>
                </a:solidFill>
              </a:rPr>
              <a:t>Target data</a:t>
            </a:r>
            <a:endParaRPr lang="zh-CN" altLang="en-US" sz="2400" dirty="0">
              <a:solidFill>
                <a:schemeClr val="tx2"/>
              </a:solidFill>
            </a:endParaRPr>
          </a:p>
        </p:txBody>
      </p:sp>
      <p:sp>
        <p:nvSpPr>
          <p:cNvPr id="16" name="文本框 15">
            <a:extLst>
              <a:ext uri="{FF2B5EF4-FFF2-40B4-BE49-F238E27FC236}">
                <a16:creationId xmlns:a16="http://schemas.microsoft.com/office/drawing/2014/main" id="{5DDCA678-9106-2C4E-AA22-52CBE48A181D}"/>
              </a:ext>
            </a:extLst>
          </p:cNvPr>
          <p:cNvSpPr txBox="1"/>
          <p:nvPr/>
        </p:nvSpPr>
        <p:spPr>
          <a:xfrm>
            <a:off x="1876926" y="2723828"/>
            <a:ext cx="2268223" cy="461665"/>
          </a:xfrm>
          <a:prstGeom prst="rect">
            <a:avLst/>
          </a:prstGeom>
          <a:noFill/>
        </p:spPr>
        <p:txBody>
          <a:bodyPr wrap="square" rtlCol="0">
            <a:spAutoFit/>
          </a:bodyPr>
          <a:lstStyle/>
          <a:p>
            <a:pPr algn="l"/>
            <a:r>
              <a:rPr lang="en-US" altLang="zh-CN" sz="2400" dirty="0">
                <a:solidFill>
                  <a:schemeClr val="tx2"/>
                </a:solidFill>
              </a:rPr>
              <a:t>Perfect fitting</a:t>
            </a:r>
            <a:endParaRPr lang="zh-CN" altLang="en-US" sz="2400" dirty="0">
              <a:solidFill>
                <a:schemeClr val="tx2"/>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6B34A42-21E9-9C63-2C3D-2EDA0AEFEC93}"/>
                  </a:ext>
                </a:extLst>
              </p:cNvPr>
              <p:cNvSpPr txBox="1"/>
              <p:nvPr/>
            </p:nvSpPr>
            <p:spPr>
              <a:xfrm>
                <a:off x="4260652" y="2811749"/>
                <a:ext cx="45126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chemeClr val="tx2"/>
                          </a:solidFill>
                          <a:latin typeface="Cambria Math" panose="02040503050406030204" pitchFamily="18" charset="0"/>
                        </a:rPr>
                        <m:t>𝜎</m:t>
                      </m:r>
                      <m:d>
                        <m:dPr>
                          <m:ctrlPr>
                            <a:rPr lang="en-US" altLang="zh-CN" sz="2400" i="1">
                              <a:solidFill>
                                <a:schemeClr val="tx2"/>
                              </a:solidFill>
                              <a:latin typeface="Cambria Math" panose="02040503050406030204" pitchFamily="18" charset="0"/>
                            </a:rPr>
                          </m:ctrlPr>
                        </m:dPr>
                        <m:e>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𝑥</m:t>
                              </m:r>
                            </m:e>
                            <m:sub>
                              <m:r>
                                <a:rPr lang="en-US" altLang="zh-CN" sz="2400" i="1">
                                  <a:solidFill>
                                    <a:schemeClr val="tx2"/>
                                  </a:solidFill>
                                  <a:latin typeface="Cambria Math" panose="02040503050406030204" pitchFamily="18" charset="0"/>
                                </a:rPr>
                                <m:t>1</m:t>
                              </m:r>
                            </m:sub>
                          </m:sSub>
                        </m:e>
                      </m:d>
                      <m:r>
                        <a:rPr lang="en-US" altLang="zh-CN" sz="2400" b="0" i="1" smtClean="0">
                          <a:solidFill>
                            <a:schemeClr val="tx2"/>
                          </a:solidFill>
                          <a:latin typeface="Cambria Math" panose="02040503050406030204" pitchFamily="18" charset="0"/>
                        </a:rPr>
                        <m:t>=</m:t>
                      </m:r>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𝑎</m:t>
                          </m:r>
                        </m:e>
                        <m:sub>
                          <m:r>
                            <a:rPr lang="en-US" altLang="zh-CN" sz="2400" b="0" i="1" smtClean="0">
                              <a:solidFill>
                                <a:schemeClr val="tx2"/>
                              </a:solidFill>
                              <a:latin typeface="Cambria Math" panose="02040503050406030204" pitchFamily="18" charset="0"/>
                            </a:rPr>
                            <m:t>1</m:t>
                          </m:r>
                        </m:sub>
                      </m:sSub>
                      <m:r>
                        <a:rPr lang="en-US" altLang="zh-CN" sz="2400" b="0" i="1" smtClean="0">
                          <a:solidFill>
                            <a:schemeClr val="tx2"/>
                          </a:solidFill>
                          <a:latin typeface="Cambria Math" panose="02040503050406030204" pitchFamily="18" charset="0"/>
                        </a:rPr>
                        <m:t>𝜎</m:t>
                      </m:r>
                      <m:d>
                        <m:dPr>
                          <m:ctrlPr>
                            <a:rPr lang="en-US" altLang="zh-CN" sz="2400" b="0" i="1" smtClean="0">
                              <a:solidFill>
                                <a:schemeClr val="tx2"/>
                              </a:solidFill>
                              <a:latin typeface="Cambria Math" panose="02040503050406030204" pitchFamily="18" charset="0"/>
                            </a:rPr>
                          </m:ctrlPr>
                        </m:dPr>
                        <m:e>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𝑤</m:t>
                              </m:r>
                            </m:e>
                            <m:sub>
                              <m:r>
                                <a:rPr lang="en-US" altLang="zh-CN" sz="2400" b="0" i="1" smtClean="0">
                                  <a:solidFill>
                                    <a:schemeClr val="tx2"/>
                                  </a:solidFill>
                                  <a:latin typeface="Cambria Math" panose="02040503050406030204" pitchFamily="18" charset="0"/>
                                </a:rPr>
                                <m:t>1</m:t>
                              </m:r>
                            </m:sub>
                          </m:sSub>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𝑥</m:t>
                              </m:r>
                            </m:e>
                            <m:sub>
                              <m:r>
                                <a:rPr lang="en-US" altLang="zh-CN" sz="2400" b="0" i="1" smtClean="0">
                                  <a:solidFill>
                                    <a:schemeClr val="tx2"/>
                                  </a:solidFill>
                                  <a:latin typeface="Cambria Math" panose="02040503050406030204" pitchFamily="18" charset="0"/>
                                </a:rPr>
                                <m:t>1</m:t>
                              </m:r>
                            </m:sub>
                          </m:sSub>
                        </m:e>
                      </m:d>
                      <m:r>
                        <a:rPr lang="en-US" altLang="zh-CN" sz="2400" b="0" i="1" smtClean="0">
                          <a:solidFill>
                            <a:schemeClr val="tx2"/>
                          </a:solidFill>
                          <a:latin typeface="Cambria Math" panose="02040503050406030204" pitchFamily="18" charset="0"/>
                        </a:rPr>
                        <m:t>+</m:t>
                      </m:r>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𝑎</m:t>
                          </m:r>
                        </m:e>
                        <m:sub>
                          <m:r>
                            <a:rPr lang="en-US" altLang="zh-CN" sz="2400" b="0" i="1" smtClean="0">
                              <a:solidFill>
                                <a:schemeClr val="tx2"/>
                              </a:solidFill>
                              <a:latin typeface="Cambria Math" panose="02040503050406030204" pitchFamily="18" charset="0"/>
                            </a:rPr>
                            <m:t>2</m:t>
                          </m:r>
                        </m:sub>
                      </m:sSub>
                      <m:r>
                        <a:rPr lang="en-US" altLang="zh-CN" sz="2400" i="1">
                          <a:solidFill>
                            <a:schemeClr val="tx2"/>
                          </a:solidFill>
                          <a:latin typeface="Cambria Math" panose="02040503050406030204" pitchFamily="18" charset="0"/>
                        </a:rPr>
                        <m:t>𝜎</m:t>
                      </m:r>
                      <m:d>
                        <m:dPr>
                          <m:ctrlPr>
                            <a:rPr lang="en-US" altLang="zh-CN" sz="2400" i="1">
                              <a:solidFill>
                                <a:schemeClr val="tx2"/>
                              </a:solidFill>
                              <a:latin typeface="Cambria Math" panose="02040503050406030204" pitchFamily="18" charset="0"/>
                            </a:rPr>
                          </m:ctrlPr>
                        </m:dPr>
                        <m:e>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𝑤</m:t>
                              </m:r>
                            </m:e>
                            <m:sub>
                              <m:r>
                                <a:rPr lang="en-US" altLang="zh-CN" sz="2400" b="0" i="1" smtClean="0">
                                  <a:solidFill>
                                    <a:schemeClr val="tx2"/>
                                  </a:solidFill>
                                  <a:latin typeface="Cambria Math" panose="02040503050406030204" pitchFamily="18" charset="0"/>
                                </a:rPr>
                                <m:t>2</m:t>
                              </m:r>
                            </m:sub>
                          </m:sSub>
                          <m:sSub>
                            <m:sSubPr>
                              <m:ctrlPr>
                                <a:rPr lang="en-US" altLang="zh-CN" sz="2400" b="0" i="1" smtClean="0">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𝑥</m:t>
                              </m:r>
                            </m:e>
                            <m:sub>
                              <m:r>
                                <a:rPr lang="en-US" altLang="zh-CN" sz="2400" b="0" i="1" smtClean="0">
                                  <a:solidFill>
                                    <a:schemeClr val="tx2"/>
                                  </a:solidFill>
                                  <a:latin typeface="Cambria Math" panose="02040503050406030204" pitchFamily="18" charset="0"/>
                                </a:rPr>
                                <m:t>1</m:t>
                              </m:r>
                            </m:sub>
                          </m:sSub>
                        </m:e>
                      </m:d>
                    </m:oMath>
                  </m:oMathPara>
                </a14:m>
                <a:endParaRPr lang="zh-CN" altLang="en-US" sz="2400" dirty="0">
                  <a:solidFill>
                    <a:schemeClr val="tx2"/>
                  </a:solidFill>
                </a:endParaRPr>
              </a:p>
            </p:txBody>
          </p:sp>
        </mc:Choice>
        <mc:Fallback xmlns="">
          <p:sp>
            <p:nvSpPr>
              <p:cNvPr id="17" name="文本框 16">
                <a:extLst>
                  <a:ext uri="{FF2B5EF4-FFF2-40B4-BE49-F238E27FC236}">
                    <a16:creationId xmlns:a16="http://schemas.microsoft.com/office/drawing/2014/main" id="{B6B34A42-21E9-9C63-2C3D-2EDA0AEFEC93}"/>
                  </a:ext>
                </a:extLst>
              </p:cNvPr>
              <p:cNvSpPr txBox="1">
                <a:spLocks noRot="1" noChangeAspect="1" noMove="1" noResize="1" noEditPoints="1" noAdjustHandles="1" noChangeArrowheads="1" noChangeShapeType="1" noTextEdit="1"/>
              </p:cNvSpPr>
              <p:nvPr/>
            </p:nvSpPr>
            <p:spPr>
              <a:xfrm>
                <a:off x="4260652" y="2811749"/>
                <a:ext cx="4512646" cy="369332"/>
              </a:xfrm>
              <a:prstGeom prst="rect">
                <a:avLst/>
              </a:prstGeom>
              <a:blipFill>
                <a:blip r:embed="rId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47E2899-5D12-D7F4-B4FC-E174326FCEEB}"/>
                  </a:ext>
                </a:extLst>
              </p:cNvPr>
              <p:cNvSpPr txBox="1"/>
              <p:nvPr/>
            </p:nvSpPr>
            <p:spPr>
              <a:xfrm>
                <a:off x="4260652" y="3291860"/>
                <a:ext cx="45126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chemeClr val="tx2"/>
                          </a:solidFill>
                          <a:latin typeface="Cambria Math" panose="02040503050406030204" pitchFamily="18" charset="0"/>
                        </a:rPr>
                        <m:t>𝜎</m:t>
                      </m:r>
                      <m:d>
                        <m:dPr>
                          <m:ctrlPr>
                            <a:rPr lang="en-US" altLang="zh-CN" sz="2400" i="1">
                              <a:solidFill>
                                <a:schemeClr val="tx2"/>
                              </a:solidFill>
                              <a:latin typeface="Cambria Math" panose="02040503050406030204" pitchFamily="18" charset="0"/>
                            </a:rPr>
                          </m:ctrlPr>
                        </m:dPr>
                        <m:e>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𝑥</m:t>
                              </m:r>
                            </m:e>
                            <m:sub>
                              <m:r>
                                <a:rPr lang="en-US" altLang="zh-CN" sz="2400" b="0" i="1" smtClean="0">
                                  <a:solidFill>
                                    <a:schemeClr val="tx2"/>
                                  </a:solidFill>
                                  <a:latin typeface="Cambria Math" panose="02040503050406030204" pitchFamily="18" charset="0"/>
                                </a:rPr>
                                <m:t>2</m:t>
                              </m:r>
                            </m:sub>
                          </m:sSub>
                        </m:e>
                      </m:d>
                      <m:r>
                        <a:rPr lang="en-US" altLang="zh-CN" sz="2400" b="0" i="1" smtClean="0">
                          <a:solidFill>
                            <a:schemeClr val="tx2"/>
                          </a:solidFill>
                          <a:latin typeface="Cambria Math" panose="02040503050406030204" pitchFamily="18" charset="0"/>
                        </a:rPr>
                        <m:t>=</m:t>
                      </m:r>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𝑎</m:t>
                          </m:r>
                        </m:e>
                        <m:sub>
                          <m:r>
                            <a:rPr lang="en-US" altLang="zh-CN" sz="2400" b="0" i="1" smtClean="0">
                              <a:solidFill>
                                <a:schemeClr val="tx2"/>
                              </a:solidFill>
                              <a:latin typeface="Cambria Math" panose="02040503050406030204" pitchFamily="18" charset="0"/>
                            </a:rPr>
                            <m:t>1</m:t>
                          </m:r>
                        </m:sub>
                      </m:sSub>
                      <m:r>
                        <a:rPr lang="en-US" altLang="zh-CN" sz="2400" b="0" i="1" smtClean="0">
                          <a:solidFill>
                            <a:schemeClr val="tx2"/>
                          </a:solidFill>
                          <a:latin typeface="Cambria Math" panose="02040503050406030204" pitchFamily="18" charset="0"/>
                        </a:rPr>
                        <m:t>𝜎</m:t>
                      </m:r>
                      <m:d>
                        <m:dPr>
                          <m:ctrlPr>
                            <a:rPr lang="en-US" altLang="zh-CN" sz="2400" b="0" i="1" smtClean="0">
                              <a:solidFill>
                                <a:schemeClr val="tx2"/>
                              </a:solidFill>
                              <a:latin typeface="Cambria Math" panose="02040503050406030204" pitchFamily="18" charset="0"/>
                            </a:rPr>
                          </m:ctrlPr>
                        </m:dPr>
                        <m:e>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𝑤</m:t>
                              </m:r>
                            </m:e>
                            <m:sub>
                              <m:r>
                                <a:rPr lang="en-US" altLang="zh-CN" sz="2400" b="0" i="1" smtClean="0">
                                  <a:solidFill>
                                    <a:schemeClr val="tx2"/>
                                  </a:solidFill>
                                  <a:latin typeface="Cambria Math" panose="02040503050406030204" pitchFamily="18" charset="0"/>
                                </a:rPr>
                                <m:t>1</m:t>
                              </m:r>
                            </m:sub>
                          </m:sSub>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𝑥</m:t>
                              </m:r>
                            </m:e>
                            <m:sub>
                              <m:r>
                                <a:rPr lang="en-US" altLang="zh-CN" sz="2400" b="0" i="1" smtClean="0">
                                  <a:solidFill>
                                    <a:schemeClr val="tx2"/>
                                  </a:solidFill>
                                  <a:latin typeface="Cambria Math" panose="02040503050406030204" pitchFamily="18" charset="0"/>
                                </a:rPr>
                                <m:t>2</m:t>
                              </m:r>
                            </m:sub>
                          </m:sSub>
                        </m:e>
                      </m:d>
                      <m:r>
                        <a:rPr lang="en-US" altLang="zh-CN" sz="2400" b="0" i="1" smtClean="0">
                          <a:solidFill>
                            <a:schemeClr val="tx2"/>
                          </a:solidFill>
                          <a:latin typeface="Cambria Math" panose="02040503050406030204" pitchFamily="18" charset="0"/>
                        </a:rPr>
                        <m:t>+</m:t>
                      </m:r>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𝑎</m:t>
                          </m:r>
                        </m:e>
                        <m:sub>
                          <m:r>
                            <a:rPr lang="en-US" altLang="zh-CN" sz="2400" b="0" i="1" smtClean="0">
                              <a:solidFill>
                                <a:schemeClr val="tx2"/>
                              </a:solidFill>
                              <a:latin typeface="Cambria Math" panose="02040503050406030204" pitchFamily="18" charset="0"/>
                            </a:rPr>
                            <m:t>2</m:t>
                          </m:r>
                        </m:sub>
                      </m:sSub>
                      <m:r>
                        <a:rPr lang="en-US" altLang="zh-CN" sz="2400" i="1">
                          <a:solidFill>
                            <a:schemeClr val="tx2"/>
                          </a:solidFill>
                          <a:latin typeface="Cambria Math" panose="02040503050406030204" pitchFamily="18" charset="0"/>
                        </a:rPr>
                        <m:t>𝜎</m:t>
                      </m:r>
                      <m:d>
                        <m:dPr>
                          <m:ctrlPr>
                            <a:rPr lang="en-US" altLang="zh-CN" sz="2400" i="1">
                              <a:solidFill>
                                <a:schemeClr val="tx2"/>
                              </a:solidFill>
                              <a:latin typeface="Cambria Math" panose="02040503050406030204" pitchFamily="18" charset="0"/>
                            </a:rPr>
                          </m:ctrlPr>
                        </m:dPr>
                        <m:e>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𝑤</m:t>
                              </m:r>
                            </m:e>
                            <m:sub>
                              <m:r>
                                <a:rPr lang="en-US" altLang="zh-CN" sz="2400" b="0" i="1" smtClean="0">
                                  <a:solidFill>
                                    <a:schemeClr val="tx2"/>
                                  </a:solidFill>
                                  <a:latin typeface="Cambria Math" panose="02040503050406030204" pitchFamily="18" charset="0"/>
                                </a:rPr>
                                <m:t>2</m:t>
                              </m:r>
                            </m:sub>
                          </m:sSub>
                          <m:sSub>
                            <m:sSubPr>
                              <m:ctrlPr>
                                <a:rPr lang="en-US" altLang="zh-CN" sz="2400" b="0" i="1" smtClean="0">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𝑥</m:t>
                              </m:r>
                            </m:e>
                            <m:sub>
                              <m:r>
                                <a:rPr lang="en-US" altLang="zh-CN" sz="2400" b="0" i="1" smtClean="0">
                                  <a:solidFill>
                                    <a:schemeClr val="tx2"/>
                                  </a:solidFill>
                                  <a:latin typeface="Cambria Math" panose="02040503050406030204" pitchFamily="18" charset="0"/>
                                </a:rPr>
                                <m:t>2</m:t>
                              </m:r>
                            </m:sub>
                          </m:sSub>
                        </m:e>
                      </m:d>
                    </m:oMath>
                  </m:oMathPara>
                </a14:m>
                <a:endParaRPr lang="zh-CN" altLang="en-US" sz="2400" dirty="0">
                  <a:solidFill>
                    <a:schemeClr val="tx2"/>
                  </a:solidFill>
                </a:endParaRPr>
              </a:p>
            </p:txBody>
          </p:sp>
        </mc:Choice>
        <mc:Fallback xmlns="">
          <p:sp>
            <p:nvSpPr>
              <p:cNvPr id="18" name="文本框 17">
                <a:extLst>
                  <a:ext uri="{FF2B5EF4-FFF2-40B4-BE49-F238E27FC236}">
                    <a16:creationId xmlns:a16="http://schemas.microsoft.com/office/drawing/2014/main" id="{D47E2899-5D12-D7F4-B4FC-E174326FCEEB}"/>
                  </a:ext>
                </a:extLst>
              </p:cNvPr>
              <p:cNvSpPr txBox="1">
                <a:spLocks noRot="1" noChangeAspect="1" noMove="1" noResize="1" noEditPoints="1" noAdjustHandles="1" noChangeArrowheads="1" noChangeShapeType="1" noTextEdit="1"/>
              </p:cNvSpPr>
              <p:nvPr/>
            </p:nvSpPr>
            <p:spPr>
              <a:xfrm>
                <a:off x="4260652" y="3291860"/>
                <a:ext cx="4512646" cy="369332"/>
              </a:xfrm>
              <a:prstGeom prst="rect">
                <a:avLst/>
              </a:prstGeom>
              <a:blipFill>
                <a:blip r:embed="rId5"/>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A05D6B6-9C0C-E509-01CD-74898BEC4E29}"/>
                  </a:ext>
                </a:extLst>
              </p:cNvPr>
              <p:cNvSpPr txBox="1"/>
              <p:nvPr/>
            </p:nvSpPr>
            <p:spPr>
              <a:xfrm>
                <a:off x="1876926" y="3858212"/>
                <a:ext cx="9181551"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solidFill>
                                <a:schemeClr val="tx2"/>
                              </a:solidFill>
                              <a:latin typeface="Cambria Math" panose="02040503050406030204" pitchFamily="18" charset="0"/>
                            </a:rPr>
                          </m:ctrlPr>
                        </m:dPr>
                        <m:e>
                          <m:r>
                            <a:rPr lang="en-US" altLang="zh-CN" sz="2400" i="1">
                              <a:solidFill>
                                <a:schemeClr val="tx2"/>
                              </a:solidFill>
                              <a:latin typeface="Cambria Math" panose="02040503050406030204" pitchFamily="18" charset="0"/>
                            </a:rPr>
                            <m:t>𝜎</m:t>
                          </m:r>
                          <m:d>
                            <m:dPr>
                              <m:ctrlPr>
                                <a:rPr lang="en-US" altLang="zh-CN" sz="2400" i="1">
                                  <a:solidFill>
                                    <a:schemeClr val="tx2"/>
                                  </a:solidFill>
                                  <a:latin typeface="Cambria Math" panose="02040503050406030204" pitchFamily="18" charset="0"/>
                                </a:rPr>
                              </m:ctrlPr>
                            </m:dPr>
                            <m:e>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𝑥</m:t>
                                  </m:r>
                                </m:e>
                                <m:sub>
                                  <m:r>
                                    <a:rPr lang="en-US" altLang="zh-CN" sz="2400" i="1">
                                      <a:solidFill>
                                        <a:schemeClr val="tx2"/>
                                      </a:solidFill>
                                      <a:latin typeface="Cambria Math" panose="02040503050406030204" pitchFamily="18" charset="0"/>
                                    </a:rPr>
                                    <m:t>1</m:t>
                                  </m:r>
                                </m:sub>
                              </m:sSub>
                            </m:e>
                          </m:d>
                          <m:r>
                            <a:rPr lang="en-US" altLang="zh-CN" sz="2400" b="0" i="1" smtClean="0">
                              <a:solidFill>
                                <a:schemeClr val="tx2"/>
                              </a:solidFill>
                              <a:latin typeface="Cambria Math" panose="02040503050406030204" pitchFamily="18" charset="0"/>
                            </a:rPr>
                            <m:t>,</m:t>
                          </m:r>
                          <m:r>
                            <a:rPr lang="en-US" altLang="zh-CN" sz="2400" i="1">
                              <a:solidFill>
                                <a:schemeClr val="tx2"/>
                              </a:solidFill>
                              <a:latin typeface="Cambria Math" panose="02040503050406030204" pitchFamily="18" charset="0"/>
                            </a:rPr>
                            <m:t>𝜎</m:t>
                          </m:r>
                          <m:d>
                            <m:dPr>
                              <m:ctrlPr>
                                <a:rPr lang="en-US" altLang="zh-CN" sz="2400" i="1">
                                  <a:solidFill>
                                    <a:schemeClr val="tx2"/>
                                  </a:solidFill>
                                  <a:latin typeface="Cambria Math" panose="02040503050406030204" pitchFamily="18" charset="0"/>
                                </a:rPr>
                              </m:ctrlPr>
                            </m:dPr>
                            <m:e>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𝑥</m:t>
                                  </m:r>
                                </m:e>
                                <m:sub>
                                  <m:r>
                                    <a:rPr lang="en-US" altLang="zh-CN" sz="2400" i="1">
                                      <a:solidFill>
                                        <a:schemeClr val="tx2"/>
                                      </a:solidFill>
                                      <a:latin typeface="Cambria Math" panose="02040503050406030204" pitchFamily="18" charset="0"/>
                                    </a:rPr>
                                    <m:t>2</m:t>
                                  </m:r>
                                </m:sub>
                              </m:sSub>
                            </m:e>
                          </m:d>
                        </m:e>
                      </m:d>
                      <m:r>
                        <a:rPr lang="en-US" altLang="zh-CN" sz="2400" b="0" i="1" smtClean="0">
                          <a:solidFill>
                            <a:schemeClr val="tx2"/>
                          </a:solidFill>
                          <a:latin typeface="Cambria Math" panose="02040503050406030204" pitchFamily="18" charset="0"/>
                        </a:rPr>
                        <m:t>=(</m:t>
                      </m:r>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𝑎</m:t>
                          </m:r>
                        </m:e>
                        <m:sub>
                          <m:r>
                            <a:rPr lang="en-US" altLang="zh-CN" sz="2400" b="0" i="1" smtClean="0">
                              <a:solidFill>
                                <a:schemeClr val="tx2"/>
                              </a:solidFill>
                              <a:latin typeface="Cambria Math" panose="02040503050406030204" pitchFamily="18" charset="0"/>
                            </a:rPr>
                            <m:t>1</m:t>
                          </m:r>
                        </m:sub>
                      </m:sSub>
                      <m:r>
                        <a:rPr lang="en-US" altLang="zh-CN" sz="2400" b="0" i="1" smtClean="0">
                          <a:solidFill>
                            <a:schemeClr val="tx2"/>
                          </a:solidFill>
                          <a:latin typeface="Cambria Math" panose="02040503050406030204" pitchFamily="18" charset="0"/>
                        </a:rPr>
                        <m:t>𝜎</m:t>
                      </m:r>
                      <m:d>
                        <m:dPr>
                          <m:ctrlPr>
                            <a:rPr lang="en-US" altLang="zh-CN" sz="2400" b="0" i="1" smtClean="0">
                              <a:solidFill>
                                <a:schemeClr val="tx2"/>
                              </a:solidFill>
                              <a:latin typeface="Cambria Math" panose="02040503050406030204" pitchFamily="18" charset="0"/>
                            </a:rPr>
                          </m:ctrlPr>
                        </m:dPr>
                        <m:e>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𝑤</m:t>
                              </m:r>
                            </m:e>
                            <m:sub>
                              <m:r>
                                <a:rPr lang="en-US" altLang="zh-CN" sz="2400" b="0" i="1" smtClean="0">
                                  <a:solidFill>
                                    <a:schemeClr val="tx2"/>
                                  </a:solidFill>
                                  <a:latin typeface="Cambria Math" panose="02040503050406030204" pitchFamily="18" charset="0"/>
                                </a:rPr>
                                <m:t>1</m:t>
                              </m:r>
                            </m:sub>
                          </m:sSub>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𝑥</m:t>
                              </m:r>
                            </m:e>
                            <m:sub>
                              <m:r>
                                <a:rPr lang="en-US" altLang="zh-CN" sz="2400" b="0" i="1" smtClean="0">
                                  <a:solidFill>
                                    <a:schemeClr val="tx2"/>
                                  </a:solidFill>
                                  <a:latin typeface="Cambria Math" panose="02040503050406030204" pitchFamily="18" charset="0"/>
                                </a:rPr>
                                <m:t>1</m:t>
                              </m:r>
                            </m:sub>
                          </m:sSub>
                        </m:e>
                      </m:d>
                      <m:r>
                        <a:rPr lang="en-US" altLang="zh-CN" sz="2400" b="0" i="1" smtClean="0">
                          <a:solidFill>
                            <a:schemeClr val="tx2"/>
                          </a:solidFill>
                          <a:latin typeface="Cambria Math" panose="02040503050406030204" pitchFamily="18" charset="0"/>
                        </a:rPr>
                        <m:t>,</m:t>
                      </m:r>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𝑎</m:t>
                          </m:r>
                        </m:e>
                        <m:sub>
                          <m:r>
                            <a:rPr lang="en-US" altLang="zh-CN" sz="2400" i="1">
                              <a:solidFill>
                                <a:schemeClr val="tx2"/>
                              </a:solidFill>
                              <a:latin typeface="Cambria Math" panose="02040503050406030204" pitchFamily="18" charset="0"/>
                            </a:rPr>
                            <m:t>1</m:t>
                          </m:r>
                        </m:sub>
                      </m:sSub>
                      <m:r>
                        <a:rPr lang="en-US" altLang="zh-CN" sz="2400" i="1">
                          <a:solidFill>
                            <a:schemeClr val="tx2"/>
                          </a:solidFill>
                          <a:latin typeface="Cambria Math" panose="02040503050406030204" pitchFamily="18" charset="0"/>
                        </a:rPr>
                        <m:t>𝜎</m:t>
                      </m:r>
                      <m:d>
                        <m:dPr>
                          <m:ctrlPr>
                            <a:rPr lang="en-US" altLang="zh-CN" sz="2400" i="1">
                              <a:solidFill>
                                <a:schemeClr val="tx2"/>
                              </a:solidFill>
                              <a:latin typeface="Cambria Math" panose="02040503050406030204" pitchFamily="18" charset="0"/>
                            </a:rPr>
                          </m:ctrlPr>
                        </m:dPr>
                        <m:e>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𝑤</m:t>
                              </m:r>
                            </m:e>
                            <m:sub>
                              <m:r>
                                <a:rPr lang="en-US" altLang="zh-CN" sz="2400" i="1">
                                  <a:solidFill>
                                    <a:schemeClr val="tx2"/>
                                  </a:solidFill>
                                  <a:latin typeface="Cambria Math" panose="02040503050406030204" pitchFamily="18" charset="0"/>
                                </a:rPr>
                                <m:t>1</m:t>
                              </m:r>
                            </m:sub>
                          </m:sSub>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𝑥</m:t>
                              </m:r>
                            </m:e>
                            <m:sub>
                              <m:r>
                                <a:rPr lang="en-US" altLang="zh-CN" sz="2400" i="1">
                                  <a:solidFill>
                                    <a:schemeClr val="tx2"/>
                                  </a:solidFill>
                                  <a:latin typeface="Cambria Math" panose="02040503050406030204" pitchFamily="18" charset="0"/>
                                </a:rPr>
                                <m:t>2</m:t>
                              </m:r>
                            </m:sub>
                          </m:sSub>
                        </m:e>
                      </m:d>
                      <m:r>
                        <a:rPr lang="en-US" altLang="zh-CN" sz="2400" b="0" i="1" smtClean="0">
                          <a:solidFill>
                            <a:schemeClr val="tx2"/>
                          </a:solidFill>
                          <a:latin typeface="Cambria Math" panose="02040503050406030204" pitchFamily="18" charset="0"/>
                        </a:rPr>
                        <m:t>)+(</m:t>
                      </m:r>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𝑎</m:t>
                          </m:r>
                        </m:e>
                        <m:sub>
                          <m:r>
                            <a:rPr lang="en-US" altLang="zh-CN" sz="2400" b="0" i="1" smtClean="0">
                              <a:solidFill>
                                <a:schemeClr val="tx2"/>
                              </a:solidFill>
                              <a:latin typeface="Cambria Math" panose="02040503050406030204" pitchFamily="18" charset="0"/>
                            </a:rPr>
                            <m:t>2</m:t>
                          </m:r>
                        </m:sub>
                      </m:sSub>
                      <m:r>
                        <a:rPr lang="en-US" altLang="zh-CN" sz="2400" i="1">
                          <a:solidFill>
                            <a:schemeClr val="tx2"/>
                          </a:solidFill>
                          <a:latin typeface="Cambria Math" panose="02040503050406030204" pitchFamily="18" charset="0"/>
                        </a:rPr>
                        <m:t>𝜎</m:t>
                      </m:r>
                      <m:d>
                        <m:dPr>
                          <m:ctrlPr>
                            <a:rPr lang="en-US" altLang="zh-CN" sz="2400" i="1">
                              <a:solidFill>
                                <a:schemeClr val="tx2"/>
                              </a:solidFill>
                              <a:latin typeface="Cambria Math" panose="02040503050406030204" pitchFamily="18" charset="0"/>
                            </a:rPr>
                          </m:ctrlPr>
                        </m:dPr>
                        <m:e>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𝑤</m:t>
                              </m:r>
                            </m:e>
                            <m:sub>
                              <m:r>
                                <a:rPr lang="en-US" altLang="zh-CN" sz="2400" b="0" i="1" smtClean="0">
                                  <a:solidFill>
                                    <a:schemeClr val="tx2"/>
                                  </a:solidFill>
                                  <a:latin typeface="Cambria Math" panose="02040503050406030204" pitchFamily="18" charset="0"/>
                                </a:rPr>
                                <m:t>2</m:t>
                              </m:r>
                            </m:sub>
                          </m:sSub>
                          <m:sSub>
                            <m:sSubPr>
                              <m:ctrlPr>
                                <a:rPr lang="en-US" altLang="zh-CN" sz="2400" b="0" i="1" smtClean="0">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𝑥</m:t>
                              </m:r>
                            </m:e>
                            <m:sub>
                              <m:r>
                                <a:rPr lang="en-US" altLang="zh-CN" sz="2400" b="0" i="1" smtClean="0">
                                  <a:solidFill>
                                    <a:schemeClr val="tx2"/>
                                  </a:solidFill>
                                  <a:latin typeface="Cambria Math" panose="02040503050406030204" pitchFamily="18" charset="0"/>
                                </a:rPr>
                                <m:t>1</m:t>
                              </m:r>
                            </m:sub>
                          </m:sSub>
                        </m:e>
                      </m:d>
                      <m:r>
                        <a:rPr lang="en-US" altLang="zh-CN" sz="2400" b="0" i="1" smtClean="0">
                          <a:solidFill>
                            <a:schemeClr val="tx2"/>
                          </a:solidFill>
                          <a:latin typeface="Cambria Math" panose="02040503050406030204" pitchFamily="18" charset="0"/>
                        </a:rPr>
                        <m:t>,</m:t>
                      </m:r>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𝑎</m:t>
                          </m:r>
                        </m:e>
                        <m:sub>
                          <m:r>
                            <a:rPr lang="en-US" altLang="zh-CN" sz="2400" i="1">
                              <a:solidFill>
                                <a:schemeClr val="tx2"/>
                              </a:solidFill>
                              <a:latin typeface="Cambria Math" panose="02040503050406030204" pitchFamily="18" charset="0"/>
                            </a:rPr>
                            <m:t>2</m:t>
                          </m:r>
                        </m:sub>
                      </m:sSub>
                      <m:r>
                        <a:rPr lang="en-US" altLang="zh-CN" sz="2400" i="1">
                          <a:solidFill>
                            <a:schemeClr val="tx2"/>
                          </a:solidFill>
                          <a:latin typeface="Cambria Math" panose="02040503050406030204" pitchFamily="18" charset="0"/>
                        </a:rPr>
                        <m:t>𝜎</m:t>
                      </m:r>
                      <m:d>
                        <m:dPr>
                          <m:ctrlPr>
                            <a:rPr lang="en-US" altLang="zh-CN" sz="2400" i="1">
                              <a:solidFill>
                                <a:schemeClr val="tx2"/>
                              </a:solidFill>
                              <a:latin typeface="Cambria Math" panose="02040503050406030204" pitchFamily="18" charset="0"/>
                            </a:rPr>
                          </m:ctrlPr>
                        </m:dPr>
                        <m:e>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𝑤</m:t>
                              </m:r>
                            </m:e>
                            <m:sub>
                              <m:r>
                                <a:rPr lang="en-US" altLang="zh-CN" sz="2400" i="1">
                                  <a:solidFill>
                                    <a:schemeClr val="tx2"/>
                                  </a:solidFill>
                                  <a:latin typeface="Cambria Math" panose="02040503050406030204" pitchFamily="18" charset="0"/>
                                </a:rPr>
                                <m:t>2</m:t>
                              </m:r>
                            </m:sub>
                          </m:sSub>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𝑥</m:t>
                              </m:r>
                            </m:e>
                            <m:sub>
                              <m:r>
                                <a:rPr lang="en-US" altLang="zh-CN" sz="2400" i="1">
                                  <a:solidFill>
                                    <a:schemeClr val="tx2"/>
                                  </a:solidFill>
                                  <a:latin typeface="Cambria Math" panose="02040503050406030204" pitchFamily="18" charset="0"/>
                                </a:rPr>
                                <m:t>2</m:t>
                              </m:r>
                            </m:sub>
                          </m:sSub>
                        </m:e>
                      </m:d>
                      <m:r>
                        <a:rPr lang="en-US" altLang="zh-CN" sz="2400" b="0" i="1" smtClean="0">
                          <a:solidFill>
                            <a:schemeClr val="tx2"/>
                          </a:solidFill>
                          <a:latin typeface="Cambria Math" panose="02040503050406030204" pitchFamily="18" charset="0"/>
                        </a:rPr>
                        <m:t>)</m:t>
                      </m:r>
                    </m:oMath>
                  </m:oMathPara>
                </a14:m>
                <a:endParaRPr lang="zh-CN" altLang="en-US" sz="2400" dirty="0">
                  <a:solidFill>
                    <a:schemeClr val="tx2"/>
                  </a:solidFill>
                </a:endParaRPr>
              </a:p>
            </p:txBody>
          </p:sp>
        </mc:Choice>
        <mc:Fallback xmlns="">
          <p:sp>
            <p:nvSpPr>
              <p:cNvPr id="19" name="文本框 18">
                <a:extLst>
                  <a:ext uri="{FF2B5EF4-FFF2-40B4-BE49-F238E27FC236}">
                    <a16:creationId xmlns:a16="http://schemas.microsoft.com/office/drawing/2014/main" id="{4A05D6B6-9C0C-E509-01CD-74898BEC4E29}"/>
                  </a:ext>
                </a:extLst>
              </p:cNvPr>
              <p:cNvSpPr txBox="1">
                <a:spLocks noRot="1" noChangeAspect="1" noMove="1" noResize="1" noEditPoints="1" noAdjustHandles="1" noChangeArrowheads="1" noChangeShapeType="1" noTextEdit="1"/>
              </p:cNvSpPr>
              <p:nvPr/>
            </p:nvSpPr>
            <p:spPr>
              <a:xfrm>
                <a:off x="1876926" y="3858212"/>
                <a:ext cx="9181551" cy="41684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D726068E-35D4-F6F9-F497-7EEA7D9461AE}"/>
                  </a:ext>
                </a:extLst>
              </p:cNvPr>
              <p:cNvSpPr txBox="1"/>
              <p:nvPr/>
            </p:nvSpPr>
            <p:spPr>
              <a:xfrm>
                <a:off x="4581624" y="4513069"/>
                <a:ext cx="3168303"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400" b="0" i="1" smtClean="0">
                              <a:solidFill>
                                <a:schemeClr val="tx2"/>
                              </a:solidFill>
                              <a:latin typeface="Cambria Math" panose="02040503050406030204" pitchFamily="18" charset="0"/>
                            </a:rPr>
                          </m:ctrlPr>
                        </m:sSupPr>
                        <m:e>
                          <m:r>
                            <a:rPr lang="en-US" altLang="zh-CN" sz="4400" b="0" i="1" smtClean="0">
                              <a:solidFill>
                                <a:schemeClr val="tx2"/>
                              </a:solidFill>
                              <a:latin typeface="Cambria Math" panose="02040503050406030204" pitchFamily="18" charset="0"/>
                            </a:rPr>
                            <m:t>𝑜</m:t>
                          </m:r>
                        </m:e>
                        <m:sup>
                          <m:r>
                            <a:rPr lang="en-US" altLang="zh-CN" sz="4400" b="0" i="1" smtClean="0">
                              <a:solidFill>
                                <a:schemeClr val="tx2"/>
                              </a:solidFill>
                              <a:latin typeface="Cambria Math" panose="02040503050406030204" pitchFamily="18" charset="0"/>
                            </a:rPr>
                            <m:t>∗</m:t>
                          </m:r>
                        </m:sup>
                      </m:sSup>
                      <m:r>
                        <a:rPr lang="en-US" altLang="zh-CN" sz="4400" b="0" i="1" smtClean="0">
                          <a:solidFill>
                            <a:schemeClr val="tx2"/>
                          </a:solidFill>
                          <a:latin typeface="Cambria Math" panose="02040503050406030204" pitchFamily="18" charset="0"/>
                        </a:rPr>
                        <m:t>=</m:t>
                      </m:r>
                      <m:sSub>
                        <m:sSubPr>
                          <m:ctrlPr>
                            <a:rPr lang="en-US" altLang="zh-CN" sz="4400" b="0" i="1" smtClean="0">
                              <a:solidFill>
                                <a:schemeClr val="tx2"/>
                              </a:solidFill>
                              <a:latin typeface="Cambria Math" panose="02040503050406030204" pitchFamily="18" charset="0"/>
                            </a:rPr>
                          </m:ctrlPr>
                        </m:sSubPr>
                        <m:e>
                          <m:r>
                            <a:rPr lang="en-US" altLang="zh-CN" sz="4400" b="0" i="1" smtClean="0">
                              <a:solidFill>
                                <a:schemeClr val="tx2"/>
                              </a:solidFill>
                              <a:latin typeface="Cambria Math" panose="02040503050406030204" pitchFamily="18" charset="0"/>
                            </a:rPr>
                            <m:t>𝑜</m:t>
                          </m:r>
                        </m:e>
                        <m:sub>
                          <m:r>
                            <a:rPr lang="en-US" altLang="zh-CN" sz="4400" b="0" i="1" smtClean="0">
                              <a:solidFill>
                                <a:schemeClr val="tx2"/>
                              </a:solidFill>
                              <a:latin typeface="Cambria Math" panose="02040503050406030204" pitchFamily="18" charset="0"/>
                            </a:rPr>
                            <m:t>1</m:t>
                          </m:r>
                        </m:sub>
                      </m:sSub>
                      <m:r>
                        <a:rPr lang="en-US" altLang="zh-CN" sz="4400" b="0" i="1" smtClean="0">
                          <a:solidFill>
                            <a:schemeClr val="tx2"/>
                          </a:solidFill>
                          <a:latin typeface="Cambria Math" panose="02040503050406030204" pitchFamily="18" charset="0"/>
                        </a:rPr>
                        <m:t>+</m:t>
                      </m:r>
                      <m:sSub>
                        <m:sSubPr>
                          <m:ctrlPr>
                            <a:rPr lang="en-US" altLang="zh-CN" sz="4400" i="1">
                              <a:solidFill>
                                <a:schemeClr val="tx2"/>
                              </a:solidFill>
                              <a:latin typeface="Cambria Math" panose="02040503050406030204" pitchFamily="18" charset="0"/>
                            </a:rPr>
                          </m:ctrlPr>
                        </m:sSubPr>
                        <m:e>
                          <m:r>
                            <a:rPr lang="en-US" altLang="zh-CN" sz="4400" i="1">
                              <a:solidFill>
                                <a:schemeClr val="tx2"/>
                              </a:solidFill>
                              <a:latin typeface="Cambria Math" panose="02040503050406030204" pitchFamily="18" charset="0"/>
                            </a:rPr>
                            <m:t>𝑜</m:t>
                          </m:r>
                        </m:e>
                        <m:sub>
                          <m:r>
                            <a:rPr lang="en-US" altLang="zh-CN" sz="4400" b="0" i="1" smtClean="0">
                              <a:solidFill>
                                <a:schemeClr val="tx2"/>
                              </a:solidFill>
                              <a:latin typeface="Cambria Math" panose="02040503050406030204" pitchFamily="18" charset="0"/>
                            </a:rPr>
                            <m:t>2</m:t>
                          </m:r>
                        </m:sub>
                      </m:sSub>
                    </m:oMath>
                  </m:oMathPara>
                </a14:m>
                <a:endParaRPr lang="zh-CN" altLang="en-US" sz="4400" dirty="0">
                  <a:solidFill>
                    <a:schemeClr val="tx2"/>
                  </a:solidFill>
                </a:endParaRPr>
              </a:p>
            </p:txBody>
          </p:sp>
        </mc:Choice>
        <mc:Fallback xmlns="">
          <p:sp>
            <p:nvSpPr>
              <p:cNvPr id="20" name="文本框 19">
                <a:extLst>
                  <a:ext uri="{FF2B5EF4-FFF2-40B4-BE49-F238E27FC236}">
                    <a16:creationId xmlns:a16="http://schemas.microsoft.com/office/drawing/2014/main" id="{D726068E-35D4-F6F9-F497-7EEA7D9461AE}"/>
                  </a:ext>
                </a:extLst>
              </p:cNvPr>
              <p:cNvSpPr txBox="1">
                <a:spLocks noRot="1" noChangeAspect="1" noMove="1" noResize="1" noEditPoints="1" noAdjustHandles="1" noChangeArrowheads="1" noChangeShapeType="1" noTextEdit="1"/>
              </p:cNvSpPr>
              <p:nvPr/>
            </p:nvSpPr>
            <p:spPr>
              <a:xfrm>
                <a:off x="4581624" y="4513069"/>
                <a:ext cx="3168303" cy="67710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FB431C3-16D2-6C03-B718-FEBA7C1347A6}"/>
                  </a:ext>
                </a:extLst>
              </p:cNvPr>
              <p:cNvSpPr txBox="1"/>
              <p:nvPr/>
            </p:nvSpPr>
            <p:spPr>
              <a:xfrm>
                <a:off x="4048080" y="5338569"/>
                <a:ext cx="4235390" cy="806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b="0" i="1" smtClean="0">
                              <a:solidFill>
                                <a:schemeClr val="tx2"/>
                              </a:solidFill>
                              <a:latin typeface="Cambria Math" panose="02040503050406030204" pitchFamily="18" charset="0"/>
                            </a:rPr>
                          </m:ctrlPr>
                        </m:sSubPr>
                        <m:e>
                          <m:r>
                            <a:rPr lang="en-US" altLang="zh-CN" sz="3600" b="0" i="1" smtClean="0">
                              <a:solidFill>
                                <a:schemeClr val="tx2"/>
                              </a:solidFill>
                              <a:latin typeface="Cambria Math" panose="02040503050406030204" pitchFamily="18" charset="0"/>
                            </a:rPr>
                            <m:t>𝑅</m:t>
                          </m:r>
                        </m:e>
                        <m:sub>
                          <m:r>
                            <a:rPr lang="en-US" altLang="zh-CN" sz="3600" b="0" i="1" smtClean="0">
                              <a:solidFill>
                                <a:schemeClr val="tx2"/>
                              </a:solidFill>
                              <a:latin typeface="Cambria Math" panose="02040503050406030204" pitchFamily="18" charset="0"/>
                            </a:rPr>
                            <m:t>1</m:t>
                          </m:r>
                        </m:sub>
                      </m:sSub>
                      <m:r>
                        <a:rPr lang="en-US" altLang="zh-CN" sz="3600" b="0" i="1" smtClean="0">
                          <a:solidFill>
                            <a:schemeClr val="tx2"/>
                          </a:solidFill>
                          <a:latin typeface="Cambria Math" panose="02040503050406030204" pitchFamily="18" charset="0"/>
                        </a:rPr>
                        <m:t>=</m:t>
                      </m:r>
                      <m:sSubSup>
                        <m:sSubSupPr>
                          <m:ctrlPr>
                            <a:rPr lang="en-US" altLang="zh-CN" sz="3600" i="1">
                              <a:solidFill>
                                <a:schemeClr val="tx2"/>
                              </a:solidFill>
                              <a:latin typeface="Cambria Math" panose="02040503050406030204" pitchFamily="18" charset="0"/>
                            </a:rPr>
                          </m:ctrlPr>
                        </m:sSubSupPr>
                        <m:e>
                          <m:d>
                            <m:dPr>
                              <m:begChr m:val="|"/>
                              <m:endChr m:val="|"/>
                              <m:ctrlPr>
                                <a:rPr lang="en-US" altLang="zh-CN" sz="3600" i="1">
                                  <a:solidFill>
                                    <a:schemeClr val="tx2"/>
                                  </a:solidFill>
                                  <a:latin typeface="Cambria Math" panose="02040503050406030204" pitchFamily="18" charset="0"/>
                                </a:rPr>
                              </m:ctrlPr>
                            </m:dPr>
                            <m:e>
                              <m:d>
                                <m:dPr>
                                  <m:begChr m:val="|"/>
                                  <m:endChr m:val="|"/>
                                  <m:ctrlPr>
                                    <a:rPr lang="en-US" altLang="zh-CN" sz="3600" i="1">
                                      <a:solidFill>
                                        <a:schemeClr val="tx2"/>
                                      </a:solidFill>
                                      <a:latin typeface="Cambria Math" panose="02040503050406030204" pitchFamily="18" charset="0"/>
                                    </a:rPr>
                                  </m:ctrlPr>
                                </m:dPr>
                                <m:e>
                                  <m:sSub>
                                    <m:sSubPr>
                                      <m:ctrlPr>
                                        <a:rPr lang="en-US" altLang="zh-CN" sz="3600" i="1">
                                          <a:solidFill>
                                            <a:schemeClr val="tx2"/>
                                          </a:solidFill>
                                          <a:latin typeface="Cambria Math" panose="02040503050406030204" pitchFamily="18" charset="0"/>
                                        </a:rPr>
                                      </m:ctrlPr>
                                    </m:sSubPr>
                                    <m:e>
                                      <m:r>
                                        <a:rPr lang="en-US" altLang="zh-CN" sz="3600" i="1">
                                          <a:solidFill>
                                            <a:schemeClr val="tx2"/>
                                          </a:solidFill>
                                          <a:latin typeface="Cambria Math" panose="02040503050406030204" pitchFamily="18" charset="0"/>
                                        </a:rPr>
                                        <m:t>𝑜</m:t>
                                      </m:r>
                                    </m:e>
                                    <m:sub>
                                      <m:r>
                                        <a:rPr lang="en-US" altLang="zh-CN" sz="3600" i="1">
                                          <a:solidFill>
                                            <a:schemeClr val="tx2"/>
                                          </a:solidFill>
                                          <a:latin typeface="Cambria Math" panose="02040503050406030204" pitchFamily="18" charset="0"/>
                                        </a:rPr>
                                        <m:t>1</m:t>
                                      </m:r>
                                    </m:sub>
                                  </m:sSub>
                                </m:e>
                              </m:d>
                            </m:e>
                          </m:d>
                        </m:e>
                        <m:sub>
                          <m:r>
                            <a:rPr lang="en-US" altLang="zh-CN" sz="3600" i="1">
                              <a:solidFill>
                                <a:schemeClr val="tx2"/>
                              </a:solidFill>
                              <a:latin typeface="Cambria Math" panose="02040503050406030204" pitchFamily="18" charset="0"/>
                            </a:rPr>
                            <m:t>2</m:t>
                          </m:r>
                        </m:sub>
                        <m:sup>
                          <m:r>
                            <a:rPr lang="en-US" altLang="zh-CN" sz="3600" i="1">
                              <a:solidFill>
                                <a:schemeClr val="tx2"/>
                              </a:solidFill>
                              <a:latin typeface="Cambria Math" panose="02040503050406030204" pitchFamily="18" charset="0"/>
                            </a:rPr>
                            <m:t>2</m:t>
                          </m:r>
                        </m:sup>
                      </m:sSubSup>
                      <m:r>
                        <a:rPr lang="en-US" altLang="zh-CN" sz="3600" b="0" i="1" smtClean="0">
                          <a:solidFill>
                            <a:schemeClr val="tx2"/>
                          </a:solidFill>
                          <a:latin typeface="Cambria Math" panose="02040503050406030204" pitchFamily="18" charset="0"/>
                        </a:rPr>
                        <m:t>+</m:t>
                      </m:r>
                      <m:sSubSup>
                        <m:sSubSupPr>
                          <m:ctrlPr>
                            <a:rPr lang="en-US" altLang="zh-CN" sz="3600" i="1">
                              <a:solidFill>
                                <a:schemeClr val="tx2"/>
                              </a:solidFill>
                              <a:latin typeface="Cambria Math" panose="02040503050406030204" pitchFamily="18" charset="0"/>
                            </a:rPr>
                          </m:ctrlPr>
                        </m:sSubSupPr>
                        <m:e>
                          <m:d>
                            <m:dPr>
                              <m:begChr m:val="|"/>
                              <m:endChr m:val="|"/>
                              <m:ctrlPr>
                                <a:rPr lang="en-US" altLang="zh-CN" sz="3600" i="1">
                                  <a:solidFill>
                                    <a:schemeClr val="tx2"/>
                                  </a:solidFill>
                                  <a:latin typeface="Cambria Math" panose="02040503050406030204" pitchFamily="18" charset="0"/>
                                </a:rPr>
                              </m:ctrlPr>
                            </m:dPr>
                            <m:e>
                              <m:d>
                                <m:dPr>
                                  <m:begChr m:val="|"/>
                                  <m:endChr m:val="|"/>
                                  <m:ctrlPr>
                                    <a:rPr lang="en-US" altLang="zh-CN" sz="3600" i="1">
                                      <a:solidFill>
                                        <a:schemeClr val="tx2"/>
                                      </a:solidFill>
                                      <a:latin typeface="Cambria Math" panose="02040503050406030204" pitchFamily="18" charset="0"/>
                                    </a:rPr>
                                  </m:ctrlPr>
                                </m:dPr>
                                <m:e>
                                  <m:sSub>
                                    <m:sSubPr>
                                      <m:ctrlPr>
                                        <a:rPr lang="en-US" altLang="zh-CN" sz="3600" i="1">
                                          <a:solidFill>
                                            <a:schemeClr val="tx2"/>
                                          </a:solidFill>
                                          <a:latin typeface="Cambria Math" panose="02040503050406030204" pitchFamily="18" charset="0"/>
                                        </a:rPr>
                                      </m:ctrlPr>
                                    </m:sSubPr>
                                    <m:e>
                                      <m:r>
                                        <a:rPr lang="en-US" altLang="zh-CN" sz="3600" i="1">
                                          <a:solidFill>
                                            <a:schemeClr val="tx2"/>
                                          </a:solidFill>
                                          <a:latin typeface="Cambria Math" panose="02040503050406030204" pitchFamily="18" charset="0"/>
                                        </a:rPr>
                                        <m:t>𝑜</m:t>
                                      </m:r>
                                    </m:e>
                                    <m:sub>
                                      <m:r>
                                        <a:rPr lang="en-US" altLang="zh-CN" sz="3600" b="0" i="1" smtClean="0">
                                          <a:solidFill>
                                            <a:schemeClr val="tx2"/>
                                          </a:solidFill>
                                          <a:latin typeface="Cambria Math" panose="02040503050406030204" pitchFamily="18" charset="0"/>
                                        </a:rPr>
                                        <m:t>2</m:t>
                                      </m:r>
                                    </m:sub>
                                  </m:sSub>
                                </m:e>
                              </m:d>
                            </m:e>
                          </m:d>
                        </m:e>
                        <m:sub>
                          <m:r>
                            <a:rPr lang="en-US" altLang="zh-CN" sz="3600" i="1">
                              <a:solidFill>
                                <a:schemeClr val="tx2"/>
                              </a:solidFill>
                              <a:latin typeface="Cambria Math" panose="02040503050406030204" pitchFamily="18" charset="0"/>
                            </a:rPr>
                            <m:t>2</m:t>
                          </m:r>
                        </m:sub>
                        <m:sup>
                          <m:r>
                            <a:rPr lang="en-US" altLang="zh-CN" sz="3600" i="1">
                              <a:solidFill>
                                <a:schemeClr val="tx2"/>
                              </a:solidFill>
                              <a:latin typeface="Cambria Math" panose="02040503050406030204" pitchFamily="18" charset="0"/>
                            </a:rPr>
                            <m:t>2</m:t>
                          </m:r>
                        </m:sup>
                      </m:sSubSup>
                    </m:oMath>
                  </m:oMathPara>
                </a14:m>
                <a:endParaRPr lang="zh-CN" altLang="en-US" sz="3600" dirty="0">
                  <a:solidFill>
                    <a:schemeClr val="tx2"/>
                  </a:solidFill>
                </a:endParaRPr>
              </a:p>
            </p:txBody>
          </p:sp>
        </mc:Choice>
        <mc:Fallback xmlns="">
          <p:sp>
            <p:nvSpPr>
              <p:cNvPr id="21" name="文本框 20">
                <a:extLst>
                  <a:ext uri="{FF2B5EF4-FFF2-40B4-BE49-F238E27FC236}">
                    <a16:creationId xmlns:a16="http://schemas.microsoft.com/office/drawing/2014/main" id="{3FB431C3-16D2-6C03-B718-FEBA7C1347A6}"/>
                  </a:ext>
                </a:extLst>
              </p:cNvPr>
              <p:cNvSpPr txBox="1">
                <a:spLocks noRot="1" noChangeAspect="1" noMove="1" noResize="1" noEditPoints="1" noAdjustHandles="1" noChangeArrowheads="1" noChangeShapeType="1" noTextEdit="1"/>
              </p:cNvSpPr>
              <p:nvPr/>
            </p:nvSpPr>
            <p:spPr>
              <a:xfrm>
                <a:off x="4048080" y="5338569"/>
                <a:ext cx="4235390" cy="806888"/>
              </a:xfrm>
              <a:prstGeom prst="rect">
                <a:avLst/>
              </a:prstGeom>
              <a:blipFill>
                <a:blip r:embed="rId8"/>
                <a:stretch>
                  <a:fillRect/>
                </a:stretch>
              </a:blipFill>
            </p:spPr>
            <p:txBody>
              <a:bodyPr/>
              <a:lstStyle/>
              <a:p>
                <a:r>
                  <a:rPr lang="zh-CN" altLang="en-US">
                    <a:noFill/>
                  </a:rPr>
                  <a:t> </a:t>
                </a:r>
              </a:p>
            </p:txBody>
          </p:sp>
        </mc:Fallback>
      </mc:AlternateContent>
      <p:cxnSp>
        <p:nvCxnSpPr>
          <p:cNvPr id="23" name="直接箭头连接符 22">
            <a:extLst>
              <a:ext uri="{FF2B5EF4-FFF2-40B4-BE49-F238E27FC236}">
                <a16:creationId xmlns:a16="http://schemas.microsoft.com/office/drawing/2014/main" id="{E434F885-7BAF-BDCF-108B-3986B693C3D4}"/>
              </a:ext>
            </a:extLst>
          </p:cNvPr>
          <p:cNvCxnSpPr>
            <a:endCxn id="20" idx="1"/>
          </p:cNvCxnSpPr>
          <p:nvPr/>
        </p:nvCxnSpPr>
        <p:spPr>
          <a:xfrm>
            <a:off x="2916455" y="4262107"/>
            <a:ext cx="1665169" cy="58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36260490-A89D-ECA5-5452-119CD6C9C6C9}"/>
              </a:ext>
            </a:extLst>
          </p:cNvPr>
          <p:cNvCxnSpPr>
            <a:cxnSpLocks/>
          </p:cNvCxnSpPr>
          <p:nvPr/>
        </p:nvCxnSpPr>
        <p:spPr>
          <a:xfrm>
            <a:off x="6165775" y="4262073"/>
            <a:ext cx="0" cy="36658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6DEAF01-EF79-5BB7-1A75-06DFD052F5C0}"/>
              </a:ext>
            </a:extLst>
          </p:cNvPr>
          <p:cNvCxnSpPr/>
          <p:nvPr/>
        </p:nvCxnSpPr>
        <p:spPr>
          <a:xfrm flipH="1">
            <a:off x="7594333" y="4186989"/>
            <a:ext cx="1178965" cy="5486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4981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8C6039-660B-EAEB-AD90-6B376D51B0A7}"/>
              </a:ext>
            </a:extLst>
          </p:cNvPr>
          <p:cNvSpPr>
            <a:spLocks noGrp="1"/>
          </p:cNvSpPr>
          <p:nvPr>
            <p:ph type="title"/>
          </p:nvPr>
        </p:nvSpPr>
        <p:spPr/>
        <p:txBody>
          <a:bodyPr/>
          <a:lstStyle/>
          <a:p>
            <a:r>
              <a:rPr lang="en-US" altLang="zh-CN" dirty="0"/>
              <a:t>Implicit regularization of Dropout</a:t>
            </a:r>
            <a:endParaRPr lang="zh-CN" altLang="en-US" dirty="0"/>
          </a:p>
        </p:txBody>
      </p:sp>
      <p:sp>
        <p:nvSpPr>
          <p:cNvPr id="4" name="矩形 3">
            <a:extLst>
              <a:ext uri="{FF2B5EF4-FFF2-40B4-BE49-F238E27FC236}">
                <a16:creationId xmlns:a16="http://schemas.microsoft.com/office/drawing/2014/main" id="{879798E8-A006-8A7D-B938-5FBF0F62C87F}"/>
              </a:ext>
            </a:extLst>
          </p:cNvPr>
          <p:cNvSpPr/>
          <p:nvPr/>
        </p:nvSpPr>
        <p:spPr>
          <a:xfrm>
            <a:off x="0" y="6488668"/>
            <a:ext cx="78377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Zhang and Xu*, Implicit regularization of dropout, </a:t>
            </a:r>
            <a:r>
              <a:rPr kumimoji="0" lang="en-US" altLang="zh-CN" sz="1800" b="0" i="0" u="none" strike="noStrike" kern="1200" cap="none" spc="0" normalizeH="0" baseline="0" noProof="0" dirty="0" err="1">
                <a:ln>
                  <a:noFill/>
                </a:ln>
                <a:solidFill>
                  <a:srgbClr val="FFFFFF"/>
                </a:solidFill>
                <a:effectLst/>
                <a:uLnTx/>
                <a:uFillTx/>
                <a:latin typeface="Times New Roman" panose="02020603050405020304" pitchFamily="18" charset="0"/>
                <a:ea typeface="黑体"/>
                <a:cs typeface="Times New Roman" panose="02020603050405020304" pitchFamily="18" charset="0"/>
              </a:rPr>
              <a:t>arxiv</a:t>
            </a: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 2207.05952</a:t>
            </a:r>
            <a:endParaRPr kumimoji="0" lang="zh-CN" alt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endParaRPr>
          </a:p>
        </p:txBody>
      </p:sp>
      <p:cxnSp>
        <p:nvCxnSpPr>
          <p:cNvPr id="8" name="直线箭头连接符 7">
            <a:extLst>
              <a:ext uri="{FF2B5EF4-FFF2-40B4-BE49-F238E27FC236}">
                <a16:creationId xmlns:a16="http://schemas.microsoft.com/office/drawing/2014/main" id="{CAFA4E39-6A3E-FF2C-09CB-3963783E6AF5}"/>
              </a:ext>
            </a:extLst>
          </p:cNvPr>
          <p:cNvCxnSpPr>
            <a:cxnSpLocks/>
          </p:cNvCxnSpPr>
          <p:nvPr/>
        </p:nvCxnSpPr>
        <p:spPr>
          <a:xfrm flipV="1">
            <a:off x="7081192" y="3210214"/>
            <a:ext cx="0" cy="7030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571E0589-9357-7A89-808E-4D5FF128D0F4}"/>
              </a:ext>
            </a:extLst>
          </p:cNvPr>
          <p:cNvCxnSpPr>
            <a:cxnSpLocks/>
          </p:cNvCxnSpPr>
          <p:nvPr/>
        </p:nvCxnSpPr>
        <p:spPr>
          <a:xfrm flipH="1" flipV="1">
            <a:off x="3234347" y="3210214"/>
            <a:ext cx="572756" cy="720554"/>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1E14776A-5C19-D571-2612-959CFE570BB8}"/>
              </a:ext>
            </a:extLst>
          </p:cNvPr>
          <p:cNvCxnSpPr>
            <a:cxnSpLocks/>
          </p:cNvCxnSpPr>
          <p:nvPr/>
        </p:nvCxnSpPr>
        <p:spPr>
          <a:xfrm flipV="1">
            <a:off x="4536445" y="3210214"/>
            <a:ext cx="546799" cy="720554"/>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1A3778FF-4378-0DDA-7ADB-451AA9231F0C}"/>
              </a:ext>
            </a:extLst>
          </p:cNvPr>
          <p:cNvSpPr/>
          <p:nvPr/>
        </p:nvSpPr>
        <p:spPr>
          <a:xfrm>
            <a:off x="5746435" y="3366804"/>
            <a:ext cx="532562" cy="4571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35" name="矩形 34">
            <a:extLst>
              <a:ext uri="{FF2B5EF4-FFF2-40B4-BE49-F238E27FC236}">
                <a16:creationId xmlns:a16="http://schemas.microsoft.com/office/drawing/2014/main" id="{2E8F1917-F72A-AE68-C0E6-B967CE87B46F}"/>
              </a:ext>
            </a:extLst>
          </p:cNvPr>
          <p:cNvSpPr/>
          <p:nvPr/>
        </p:nvSpPr>
        <p:spPr>
          <a:xfrm>
            <a:off x="4120863" y="3210214"/>
            <a:ext cx="45719" cy="56438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36" name="矩形 35">
            <a:extLst>
              <a:ext uri="{FF2B5EF4-FFF2-40B4-BE49-F238E27FC236}">
                <a16:creationId xmlns:a16="http://schemas.microsoft.com/office/drawing/2014/main" id="{EB79C39D-570B-01D8-25B9-6702F7FA00C9}"/>
              </a:ext>
            </a:extLst>
          </p:cNvPr>
          <p:cNvSpPr/>
          <p:nvPr/>
        </p:nvSpPr>
        <p:spPr>
          <a:xfrm>
            <a:off x="7715912" y="3454603"/>
            <a:ext cx="532562" cy="4571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37" name="矩形 36">
            <a:extLst>
              <a:ext uri="{FF2B5EF4-FFF2-40B4-BE49-F238E27FC236}">
                <a16:creationId xmlns:a16="http://schemas.microsoft.com/office/drawing/2014/main" id="{C70E4489-F5F6-F9DF-68E8-706DEC44FC06}"/>
              </a:ext>
            </a:extLst>
          </p:cNvPr>
          <p:cNvSpPr/>
          <p:nvPr/>
        </p:nvSpPr>
        <p:spPr>
          <a:xfrm>
            <a:off x="7959333" y="3227675"/>
            <a:ext cx="45719" cy="56438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38" name="矩形 37">
            <a:extLst>
              <a:ext uri="{FF2B5EF4-FFF2-40B4-BE49-F238E27FC236}">
                <a16:creationId xmlns:a16="http://schemas.microsoft.com/office/drawing/2014/main" id="{F0ADECB6-4EBE-146F-599F-1DA984C05FEC}"/>
              </a:ext>
            </a:extLst>
          </p:cNvPr>
          <p:cNvSpPr/>
          <p:nvPr/>
        </p:nvSpPr>
        <p:spPr>
          <a:xfrm>
            <a:off x="5746435" y="3492405"/>
            <a:ext cx="532562" cy="4571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cxnSp>
        <p:nvCxnSpPr>
          <p:cNvPr id="42" name="直线箭头连接符 41">
            <a:extLst>
              <a:ext uri="{FF2B5EF4-FFF2-40B4-BE49-F238E27FC236}">
                <a16:creationId xmlns:a16="http://schemas.microsoft.com/office/drawing/2014/main" id="{D20DFB52-D643-50F5-6476-81774708E976}"/>
              </a:ext>
            </a:extLst>
          </p:cNvPr>
          <p:cNvCxnSpPr>
            <a:cxnSpLocks/>
          </p:cNvCxnSpPr>
          <p:nvPr/>
        </p:nvCxnSpPr>
        <p:spPr>
          <a:xfrm flipV="1">
            <a:off x="8859751" y="3210214"/>
            <a:ext cx="0" cy="7030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D1A8C080-F7CE-CA18-0DFD-C05C7AEBF342}"/>
              </a:ext>
            </a:extLst>
          </p:cNvPr>
          <p:cNvSpPr/>
          <p:nvPr/>
        </p:nvSpPr>
        <p:spPr>
          <a:xfrm>
            <a:off x="3869067" y="3437722"/>
            <a:ext cx="532562" cy="4571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F7B78A8-28BA-BA69-FE82-5F0B4BCCB0C2}"/>
                  </a:ext>
                </a:extLst>
              </p:cNvPr>
              <p:cNvSpPr txBox="1"/>
              <p:nvPr/>
            </p:nvSpPr>
            <p:spPr>
              <a:xfrm>
                <a:off x="4603710" y="1036984"/>
                <a:ext cx="3168303"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400" b="0" i="1" smtClean="0">
                              <a:solidFill>
                                <a:schemeClr val="tx2"/>
                              </a:solidFill>
                              <a:latin typeface="Cambria Math" panose="02040503050406030204" pitchFamily="18" charset="0"/>
                            </a:rPr>
                          </m:ctrlPr>
                        </m:sSupPr>
                        <m:e>
                          <m:r>
                            <a:rPr lang="en-US" altLang="zh-CN" sz="4400" b="0" i="1" smtClean="0">
                              <a:solidFill>
                                <a:schemeClr val="tx2"/>
                              </a:solidFill>
                              <a:latin typeface="Cambria Math" panose="02040503050406030204" pitchFamily="18" charset="0"/>
                            </a:rPr>
                            <m:t>𝑜</m:t>
                          </m:r>
                        </m:e>
                        <m:sup>
                          <m:r>
                            <a:rPr lang="en-US" altLang="zh-CN" sz="4400" b="0" i="1" smtClean="0">
                              <a:solidFill>
                                <a:schemeClr val="tx2"/>
                              </a:solidFill>
                              <a:latin typeface="Cambria Math" panose="02040503050406030204" pitchFamily="18" charset="0"/>
                            </a:rPr>
                            <m:t>∗</m:t>
                          </m:r>
                        </m:sup>
                      </m:sSup>
                      <m:r>
                        <a:rPr lang="en-US" altLang="zh-CN" sz="4400" b="0" i="1" smtClean="0">
                          <a:solidFill>
                            <a:schemeClr val="tx2"/>
                          </a:solidFill>
                          <a:latin typeface="Cambria Math" panose="02040503050406030204" pitchFamily="18" charset="0"/>
                        </a:rPr>
                        <m:t>=</m:t>
                      </m:r>
                      <m:sSub>
                        <m:sSubPr>
                          <m:ctrlPr>
                            <a:rPr lang="en-US" altLang="zh-CN" sz="4400" b="0" i="1" smtClean="0">
                              <a:solidFill>
                                <a:schemeClr val="tx2"/>
                              </a:solidFill>
                              <a:latin typeface="Cambria Math" panose="02040503050406030204" pitchFamily="18" charset="0"/>
                            </a:rPr>
                          </m:ctrlPr>
                        </m:sSubPr>
                        <m:e>
                          <m:r>
                            <a:rPr lang="en-US" altLang="zh-CN" sz="4400" b="0" i="1" smtClean="0">
                              <a:solidFill>
                                <a:schemeClr val="tx2"/>
                              </a:solidFill>
                              <a:latin typeface="Cambria Math" panose="02040503050406030204" pitchFamily="18" charset="0"/>
                            </a:rPr>
                            <m:t>𝑜</m:t>
                          </m:r>
                        </m:e>
                        <m:sub>
                          <m:r>
                            <a:rPr lang="en-US" altLang="zh-CN" sz="4400" b="0" i="1" smtClean="0">
                              <a:solidFill>
                                <a:schemeClr val="tx2"/>
                              </a:solidFill>
                              <a:latin typeface="Cambria Math" panose="02040503050406030204" pitchFamily="18" charset="0"/>
                            </a:rPr>
                            <m:t>1</m:t>
                          </m:r>
                        </m:sub>
                      </m:sSub>
                      <m:r>
                        <a:rPr lang="en-US" altLang="zh-CN" sz="4400" b="0" i="1" smtClean="0">
                          <a:solidFill>
                            <a:schemeClr val="tx2"/>
                          </a:solidFill>
                          <a:latin typeface="Cambria Math" panose="02040503050406030204" pitchFamily="18" charset="0"/>
                        </a:rPr>
                        <m:t>+</m:t>
                      </m:r>
                      <m:sSub>
                        <m:sSubPr>
                          <m:ctrlPr>
                            <a:rPr lang="en-US" altLang="zh-CN" sz="4400" i="1">
                              <a:solidFill>
                                <a:schemeClr val="tx2"/>
                              </a:solidFill>
                              <a:latin typeface="Cambria Math" panose="02040503050406030204" pitchFamily="18" charset="0"/>
                            </a:rPr>
                          </m:ctrlPr>
                        </m:sSubPr>
                        <m:e>
                          <m:r>
                            <a:rPr lang="en-US" altLang="zh-CN" sz="4400" i="1">
                              <a:solidFill>
                                <a:schemeClr val="tx2"/>
                              </a:solidFill>
                              <a:latin typeface="Cambria Math" panose="02040503050406030204" pitchFamily="18" charset="0"/>
                            </a:rPr>
                            <m:t>𝑜</m:t>
                          </m:r>
                        </m:e>
                        <m:sub>
                          <m:r>
                            <a:rPr lang="en-US" altLang="zh-CN" sz="4400" b="0" i="1" smtClean="0">
                              <a:solidFill>
                                <a:schemeClr val="tx2"/>
                              </a:solidFill>
                              <a:latin typeface="Cambria Math" panose="02040503050406030204" pitchFamily="18" charset="0"/>
                            </a:rPr>
                            <m:t>2</m:t>
                          </m:r>
                        </m:sub>
                      </m:sSub>
                    </m:oMath>
                  </m:oMathPara>
                </a14:m>
                <a:endParaRPr lang="zh-CN" altLang="en-US" sz="4400" dirty="0">
                  <a:solidFill>
                    <a:schemeClr val="tx2"/>
                  </a:solidFill>
                </a:endParaRPr>
              </a:p>
            </p:txBody>
          </p:sp>
        </mc:Choice>
        <mc:Fallback xmlns="">
          <p:sp>
            <p:nvSpPr>
              <p:cNvPr id="7" name="文本框 6">
                <a:extLst>
                  <a:ext uri="{FF2B5EF4-FFF2-40B4-BE49-F238E27FC236}">
                    <a16:creationId xmlns:a16="http://schemas.microsoft.com/office/drawing/2014/main" id="{CF7B78A8-28BA-BA69-FE82-5F0B4BCCB0C2}"/>
                  </a:ext>
                </a:extLst>
              </p:cNvPr>
              <p:cNvSpPr txBox="1">
                <a:spLocks noRot="1" noChangeAspect="1" noMove="1" noResize="1" noEditPoints="1" noAdjustHandles="1" noChangeArrowheads="1" noChangeShapeType="1" noTextEdit="1"/>
              </p:cNvSpPr>
              <p:nvPr/>
            </p:nvSpPr>
            <p:spPr>
              <a:xfrm>
                <a:off x="4603710" y="1036984"/>
                <a:ext cx="3168303" cy="67710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F08F408-230D-61BD-57AB-29E89BD42BFA}"/>
                  </a:ext>
                </a:extLst>
              </p:cNvPr>
              <p:cNvSpPr txBox="1"/>
              <p:nvPr/>
            </p:nvSpPr>
            <p:spPr>
              <a:xfrm>
                <a:off x="4070166" y="1862484"/>
                <a:ext cx="4235390" cy="806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b="0" i="1" smtClean="0">
                              <a:solidFill>
                                <a:schemeClr val="tx2"/>
                              </a:solidFill>
                              <a:latin typeface="Cambria Math" panose="02040503050406030204" pitchFamily="18" charset="0"/>
                            </a:rPr>
                          </m:ctrlPr>
                        </m:sSubPr>
                        <m:e>
                          <m:r>
                            <a:rPr lang="en-US" altLang="zh-CN" sz="3600" b="0" i="1" smtClean="0">
                              <a:solidFill>
                                <a:schemeClr val="tx2"/>
                              </a:solidFill>
                              <a:latin typeface="Cambria Math" panose="02040503050406030204" pitchFamily="18" charset="0"/>
                            </a:rPr>
                            <m:t>𝑅</m:t>
                          </m:r>
                        </m:e>
                        <m:sub>
                          <m:r>
                            <a:rPr lang="en-US" altLang="zh-CN" sz="3600" b="0" i="1" smtClean="0">
                              <a:solidFill>
                                <a:schemeClr val="tx2"/>
                              </a:solidFill>
                              <a:latin typeface="Cambria Math" panose="02040503050406030204" pitchFamily="18" charset="0"/>
                            </a:rPr>
                            <m:t>1</m:t>
                          </m:r>
                        </m:sub>
                      </m:sSub>
                      <m:r>
                        <a:rPr lang="en-US" altLang="zh-CN" sz="3600" b="0" i="1" smtClean="0">
                          <a:solidFill>
                            <a:schemeClr val="tx2"/>
                          </a:solidFill>
                          <a:latin typeface="Cambria Math" panose="02040503050406030204" pitchFamily="18" charset="0"/>
                        </a:rPr>
                        <m:t>=</m:t>
                      </m:r>
                      <m:sSubSup>
                        <m:sSubSupPr>
                          <m:ctrlPr>
                            <a:rPr lang="en-US" altLang="zh-CN" sz="3600" i="1">
                              <a:solidFill>
                                <a:schemeClr val="tx2"/>
                              </a:solidFill>
                              <a:latin typeface="Cambria Math" panose="02040503050406030204" pitchFamily="18" charset="0"/>
                            </a:rPr>
                          </m:ctrlPr>
                        </m:sSubSupPr>
                        <m:e>
                          <m:d>
                            <m:dPr>
                              <m:begChr m:val="|"/>
                              <m:endChr m:val="|"/>
                              <m:ctrlPr>
                                <a:rPr lang="en-US" altLang="zh-CN" sz="3600" i="1">
                                  <a:solidFill>
                                    <a:schemeClr val="tx2"/>
                                  </a:solidFill>
                                  <a:latin typeface="Cambria Math" panose="02040503050406030204" pitchFamily="18" charset="0"/>
                                </a:rPr>
                              </m:ctrlPr>
                            </m:dPr>
                            <m:e>
                              <m:d>
                                <m:dPr>
                                  <m:begChr m:val="|"/>
                                  <m:endChr m:val="|"/>
                                  <m:ctrlPr>
                                    <a:rPr lang="en-US" altLang="zh-CN" sz="3600" i="1">
                                      <a:solidFill>
                                        <a:schemeClr val="tx2"/>
                                      </a:solidFill>
                                      <a:latin typeface="Cambria Math" panose="02040503050406030204" pitchFamily="18" charset="0"/>
                                    </a:rPr>
                                  </m:ctrlPr>
                                </m:dPr>
                                <m:e>
                                  <m:sSub>
                                    <m:sSubPr>
                                      <m:ctrlPr>
                                        <a:rPr lang="en-US" altLang="zh-CN" sz="3600" i="1">
                                          <a:solidFill>
                                            <a:schemeClr val="tx2"/>
                                          </a:solidFill>
                                          <a:latin typeface="Cambria Math" panose="02040503050406030204" pitchFamily="18" charset="0"/>
                                        </a:rPr>
                                      </m:ctrlPr>
                                    </m:sSubPr>
                                    <m:e>
                                      <m:r>
                                        <a:rPr lang="en-US" altLang="zh-CN" sz="3600" i="1">
                                          <a:solidFill>
                                            <a:schemeClr val="tx2"/>
                                          </a:solidFill>
                                          <a:latin typeface="Cambria Math" panose="02040503050406030204" pitchFamily="18" charset="0"/>
                                        </a:rPr>
                                        <m:t>𝑜</m:t>
                                      </m:r>
                                    </m:e>
                                    <m:sub>
                                      <m:r>
                                        <a:rPr lang="en-US" altLang="zh-CN" sz="3600" i="1">
                                          <a:solidFill>
                                            <a:schemeClr val="tx2"/>
                                          </a:solidFill>
                                          <a:latin typeface="Cambria Math" panose="02040503050406030204" pitchFamily="18" charset="0"/>
                                        </a:rPr>
                                        <m:t>1</m:t>
                                      </m:r>
                                    </m:sub>
                                  </m:sSub>
                                </m:e>
                              </m:d>
                            </m:e>
                          </m:d>
                        </m:e>
                        <m:sub>
                          <m:r>
                            <a:rPr lang="en-US" altLang="zh-CN" sz="3600" i="1">
                              <a:solidFill>
                                <a:schemeClr val="tx2"/>
                              </a:solidFill>
                              <a:latin typeface="Cambria Math" panose="02040503050406030204" pitchFamily="18" charset="0"/>
                            </a:rPr>
                            <m:t>2</m:t>
                          </m:r>
                        </m:sub>
                        <m:sup>
                          <m:r>
                            <a:rPr lang="en-US" altLang="zh-CN" sz="3600" i="1">
                              <a:solidFill>
                                <a:schemeClr val="tx2"/>
                              </a:solidFill>
                              <a:latin typeface="Cambria Math" panose="02040503050406030204" pitchFamily="18" charset="0"/>
                            </a:rPr>
                            <m:t>2</m:t>
                          </m:r>
                        </m:sup>
                      </m:sSubSup>
                      <m:r>
                        <a:rPr lang="en-US" altLang="zh-CN" sz="3600" b="0" i="1" smtClean="0">
                          <a:solidFill>
                            <a:schemeClr val="tx2"/>
                          </a:solidFill>
                          <a:latin typeface="Cambria Math" panose="02040503050406030204" pitchFamily="18" charset="0"/>
                        </a:rPr>
                        <m:t>+</m:t>
                      </m:r>
                      <m:sSubSup>
                        <m:sSubSupPr>
                          <m:ctrlPr>
                            <a:rPr lang="en-US" altLang="zh-CN" sz="3600" i="1">
                              <a:solidFill>
                                <a:schemeClr val="tx2"/>
                              </a:solidFill>
                              <a:latin typeface="Cambria Math" panose="02040503050406030204" pitchFamily="18" charset="0"/>
                            </a:rPr>
                          </m:ctrlPr>
                        </m:sSubSupPr>
                        <m:e>
                          <m:d>
                            <m:dPr>
                              <m:begChr m:val="|"/>
                              <m:endChr m:val="|"/>
                              <m:ctrlPr>
                                <a:rPr lang="en-US" altLang="zh-CN" sz="3600" i="1">
                                  <a:solidFill>
                                    <a:schemeClr val="tx2"/>
                                  </a:solidFill>
                                  <a:latin typeface="Cambria Math" panose="02040503050406030204" pitchFamily="18" charset="0"/>
                                </a:rPr>
                              </m:ctrlPr>
                            </m:dPr>
                            <m:e>
                              <m:d>
                                <m:dPr>
                                  <m:begChr m:val="|"/>
                                  <m:endChr m:val="|"/>
                                  <m:ctrlPr>
                                    <a:rPr lang="en-US" altLang="zh-CN" sz="3600" i="1">
                                      <a:solidFill>
                                        <a:schemeClr val="tx2"/>
                                      </a:solidFill>
                                      <a:latin typeface="Cambria Math" panose="02040503050406030204" pitchFamily="18" charset="0"/>
                                    </a:rPr>
                                  </m:ctrlPr>
                                </m:dPr>
                                <m:e>
                                  <m:sSub>
                                    <m:sSubPr>
                                      <m:ctrlPr>
                                        <a:rPr lang="en-US" altLang="zh-CN" sz="3600" i="1">
                                          <a:solidFill>
                                            <a:schemeClr val="tx2"/>
                                          </a:solidFill>
                                          <a:latin typeface="Cambria Math" panose="02040503050406030204" pitchFamily="18" charset="0"/>
                                        </a:rPr>
                                      </m:ctrlPr>
                                    </m:sSubPr>
                                    <m:e>
                                      <m:r>
                                        <a:rPr lang="en-US" altLang="zh-CN" sz="3600" i="1">
                                          <a:solidFill>
                                            <a:schemeClr val="tx2"/>
                                          </a:solidFill>
                                          <a:latin typeface="Cambria Math" panose="02040503050406030204" pitchFamily="18" charset="0"/>
                                        </a:rPr>
                                        <m:t>𝑜</m:t>
                                      </m:r>
                                    </m:e>
                                    <m:sub>
                                      <m:r>
                                        <a:rPr lang="en-US" altLang="zh-CN" sz="3600" b="0" i="1" smtClean="0">
                                          <a:solidFill>
                                            <a:schemeClr val="tx2"/>
                                          </a:solidFill>
                                          <a:latin typeface="Cambria Math" panose="02040503050406030204" pitchFamily="18" charset="0"/>
                                        </a:rPr>
                                        <m:t>2</m:t>
                                      </m:r>
                                    </m:sub>
                                  </m:sSub>
                                </m:e>
                              </m:d>
                            </m:e>
                          </m:d>
                        </m:e>
                        <m:sub>
                          <m:r>
                            <a:rPr lang="en-US" altLang="zh-CN" sz="3600" i="1">
                              <a:solidFill>
                                <a:schemeClr val="tx2"/>
                              </a:solidFill>
                              <a:latin typeface="Cambria Math" panose="02040503050406030204" pitchFamily="18" charset="0"/>
                            </a:rPr>
                            <m:t>2</m:t>
                          </m:r>
                        </m:sub>
                        <m:sup>
                          <m:r>
                            <a:rPr lang="en-US" altLang="zh-CN" sz="3600" i="1">
                              <a:solidFill>
                                <a:schemeClr val="tx2"/>
                              </a:solidFill>
                              <a:latin typeface="Cambria Math" panose="02040503050406030204" pitchFamily="18" charset="0"/>
                            </a:rPr>
                            <m:t>2</m:t>
                          </m:r>
                        </m:sup>
                      </m:sSubSup>
                    </m:oMath>
                  </m:oMathPara>
                </a14:m>
                <a:endParaRPr lang="zh-CN" altLang="en-US" sz="3600" dirty="0">
                  <a:solidFill>
                    <a:schemeClr val="tx2"/>
                  </a:solidFill>
                </a:endParaRPr>
              </a:p>
            </p:txBody>
          </p:sp>
        </mc:Choice>
        <mc:Fallback xmlns="">
          <p:sp>
            <p:nvSpPr>
              <p:cNvPr id="9" name="文本框 8">
                <a:extLst>
                  <a:ext uri="{FF2B5EF4-FFF2-40B4-BE49-F238E27FC236}">
                    <a16:creationId xmlns:a16="http://schemas.microsoft.com/office/drawing/2014/main" id="{BF08F408-230D-61BD-57AB-29E89BD42BFA}"/>
                  </a:ext>
                </a:extLst>
              </p:cNvPr>
              <p:cNvSpPr txBox="1">
                <a:spLocks noRot="1" noChangeAspect="1" noMove="1" noResize="1" noEditPoints="1" noAdjustHandles="1" noChangeArrowheads="1" noChangeShapeType="1" noTextEdit="1"/>
              </p:cNvSpPr>
              <p:nvPr/>
            </p:nvSpPr>
            <p:spPr>
              <a:xfrm>
                <a:off x="4070166" y="1862484"/>
                <a:ext cx="4235390" cy="806888"/>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6550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A7104AD-B24F-4720-9144-5B7234B9AC2A}"/>
              </a:ext>
            </a:extLst>
          </p:cNvPr>
          <p:cNvSpPr txBox="1"/>
          <p:nvPr/>
        </p:nvSpPr>
        <p:spPr>
          <a:xfrm>
            <a:off x="1919654" y="4756639"/>
            <a:ext cx="8354891" cy="930447"/>
          </a:xfrm>
          <a:prstGeom prst="rect">
            <a:avLst/>
          </a:prstGeom>
        </p:spPr>
        <p:txBody>
          <a:bodyPr vert="horz" lIns="91440" tIns="45720" rIns="91440" bIns="45720" rtlCol="0" anchor="b">
            <a:normAutofit/>
          </a:bodyPr>
          <a:lstStyle/>
          <a:p>
            <a:pPr algn="ctr" fontAlgn="base">
              <a:lnSpc>
                <a:spcPct val="90000"/>
              </a:lnSpc>
              <a:spcBef>
                <a:spcPct val="0"/>
              </a:spcBef>
              <a:spcAft>
                <a:spcPts val="600"/>
              </a:spcAft>
              <a:defRPr/>
            </a:pPr>
            <a:r>
              <a:rPr lang="en-US" sz="4700" dirty="0">
                <a:solidFill>
                  <a:srgbClr val="FFFFFF"/>
                </a:solidFill>
                <a:latin typeface="Times New Roman"/>
              </a:rPr>
              <a:t>1989</a:t>
            </a:r>
          </a:p>
        </p:txBody>
      </p:sp>
      <p:pic>
        <p:nvPicPr>
          <p:cNvPr id="5" name="图片 4">
            <a:extLst>
              <a:ext uri="{FF2B5EF4-FFF2-40B4-BE49-F238E27FC236}">
                <a16:creationId xmlns:a16="http://schemas.microsoft.com/office/drawing/2014/main" id="{440C7957-0BAA-47E0-A62E-1C9B75DEFD47}"/>
              </a:ext>
            </a:extLst>
          </p:cNvPr>
          <p:cNvPicPr>
            <a:picLocks noChangeAspect="1"/>
          </p:cNvPicPr>
          <p:nvPr/>
        </p:nvPicPr>
        <p:blipFill>
          <a:blip r:embed="rId2"/>
          <a:stretch>
            <a:fillRect/>
          </a:stretch>
        </p:blipFill>
        <p:spPr>
          <a:xfrm>
            <a:off x="1704976" y="1170914"/>
            <a:ext cx="8622615" cy="3750836"/>
          </a:xfrm>
          <a:prstGeom prst="rect">
            <a:avLst/>
          </a:prstGeom>
        </p:spPr>
      </p:pic>
      <p:sp>
        <p:nvSpPr>
          <p:cNvPr id="2" name="标题 1">
            <a:extLst>
              <a:ext uri="{FF2B5EF4-FFF2-40B4-BE49-F238E27FC236}">
                <a16:creationId xmlns:a16="http://schemas.microsoft.com/office/drawing/2014/main" id="{ED7704A3-78CD-CB78-E485-F23BBBBA97B5}"/>
              </a:ext>
            </a:extLst>
          </p:cNvPr>
          <p:cNvSpPr txBox="1">
            <a:spLocks/>
          </p:cNvSpPr>
          <p:nvPr/>
        </p:nvSpPr>
        <p:spPr>
          <a:xfrm>
            <a:off x="3872441" y="4855218"/>
            <a:ext cx="5624513" cy="62071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solidFill>
                  <a:schemeClr val="tx2"/>
                </a:solidFill>
              </a:rPr>
              <a:t>Yes,</a:t>
            </a:r>
            <a:r>
              <a:rPr lang="zh-CN" altLang="en-US" dirty="0">
                <a:solidFill>
                  <a:schemeClr val="tx2"/>
                </a:solidFill>
              </a:rPr>
              <a:t> </a:t>
            </a:r>
            <a:r>
              <a:rPr lang="en-US" dirty="0">
                <a:solidFill>
                  <a:schemeClr val="tx2"/>
                </a:solidFill>
              </a:rPr>
              <a:t>NN is complex!</a:t>
            </a:r>
          </a:p>
        </p:txBody>
      </p:sp>
      <p:sp>
        <p:nvSpPr>
          <p:cNvPr id="3" name="标题 1">
            <a:extLst>
              <a:ext uri="{FF2B5EF4-FFF2-40B4-BE49-F238E27FC236}">
                <a16:creationId xmlns:a16="http://schemas.microsoft.com/office/drawing/2014/main" id="{57B2A561-5062-953B-683D-D6A868548F29}"/>
              </a:ext>
            </a:extLst>
          </p:cNvPr>
          <p:cNvSpPr txBox="1">
            <a:spLocks/>
          </p:cNvSpPr>
          <p:nvPr/>
        </p:nvSpPr>
        <p:spPr>
          <a:xfrm>
            <a:off x="2472127" y="5539170"/>
            <a:ext cx="7670203" cy="62071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solidFill>
                  <a:schemeClr val="tx2"/>
                </a:solidFill>
              </a:rPr>
              <a:t>But,</a:t>
            </a:r>
            <a:r>
              <a:rPr lang="zh-CN" altLang="en-US" dirty="0">
                <a:solidFill>
                  <a:schemeClr val="tx2"/>
                </a:solidFill>
              </a:rPr>
              <a:t> </a:t>
            </a:r>
            <a:r>
              <a:rPr lang="en-US" altLang="zh-CN" dirty="0">
                <a:solidFill>
                  <a:schemeClr val="tx2"/>
                </a:solidFill>
              </a:rPr>
              <a:t>polynomial fitting also has UAT!</a:t>
            </a:r>
            <a:endParaRPr lang="en-US" dirty="0">
              <a:solidFill>
                <a:schemeClr val="tx2"/>
              </a:solidFill>
            </a:endParaRPr>
          </a:p>
        </p:txBody>
      </p:sp>
      <p:sp>
        <p:nvSpPr>
          <p:cNvPr id="4" name="标题 1">
            <a:extLst>
              <a:ext uri="{FF2B5EF4-FFF2-40B4-BE49-F238E27FC236}">
                <a16:creationId xmlns:a16="http://schemas.microsoft.com/office/drawing/2014/main" id="{50A4A5A0-BA43-FB6A-9EEA-4C248B2362A5}"/>
              </a:ext>
            </a:extLst>
          </p:cNvPr>
          <p:cNvSpPr txBox="1">
            <a:spLocks/>
          </p:cNvSpPr>
          <p:nvPr/>
        </p:nvSpPr>
        <p:spPr>
          <a:xfrm>
            <a:off x="60232" y="77406"/>
            <a:ext cx="8452081" cy="62071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solidFill>
                  <a:schemeClr val="tx2"/>
                </a:solidFill>
              </a:rPr>
              <a:t>Universal approximation theorem (UAT)</a:t>
            </a:r>
            <a:endParaRPr lang="en-US" dirty="0">
              <a:solidFill>
                <a:schemeClr val="tx2"/>
              </a:solidFill>
            </a:endParaRPr>
          </a:p>
        </p:txBody>
      </p:sp>
    </p:spTree>
    <p:extLst>
      <p:ext uri="{BB962C8B-B14F-4D97-AF65-F5344CB8AC3E}">
        <p14:creationId xmlns:p14="http://schemas.microsoft.com/office/powerpoint/2010/main" val="3225634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8C6039-660B-EAEB-AD90-6B376D51B0A7}"/>
              </a:ext>
            </a:extLst>
          </p:cNvPr>
          <p:cNvSpPr>
            <a:spLocks noGrp="1"/>
          </p:cNvSpPr>
          <p:nvPr>
            <p:ph type="title"/>
          </p:nvPr>
        </p:nvSpPr>
        <p:spPr/>
        <p:txBody>
          <a:bodyPr/>
          <a:lstStyle/>
          <a:p>
            <a:r>
              <a:rPr lang="en-US" altLang="zh-CN" dirty="0"/>
              <a:t>Implicit regularization of Dropout</a:t>
            </a:r>
            <a:endParaRPr lang="zh-CN" altLang="en-US" dirty="0"/>
          </a:p>
        </p:txBody>
      </p:sp>
      <p:sp>
        <p:nvSpPr>
          <p:cNvPr id="4" name="矩形 3">
            <a:extLst>
              <a:ext uri="{FF2B5EF4-FFF2-40B4-BE49-F238E27FC236}">
                <a16:creationId xmlns:a16="http://schemas.microsoft.com/office/drawing/2014/main" id="{879798E8-A006-8A7D-B938-5FBF0F62C87F}"/>
              </a:ext>
            </a:extLst>
          </p:cNvPr>
          <p:cNvSpPr/>
          <p:nvPr/>
        </p:nvSpPr>
        <p:spPr>
          <a:xfrm>
            <a:off x="0" y="6488668"/>
            <a:ext cx="78377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Zhang and Xu*, Implicit regularization of dropout, </a:t>
            </a:r>
            <a:r>
              <a:rPr kumimoji="0" lang="en-US" altLang="zh-CN" sz="1800" b="0" i="0" u="none" strike="noStrike" kern="1200" cap="none" spc="0" normalizeH="0" baseline="0" noProof="0" dirty="0" err="1">
                <a:ln>
                  <a:noFill/>
                </a:ln>
                <a:solidFill>
                  <a:srgbClr val="FFFFFF"/>
                </a:solidFill>
                <a:effectLst/>
                <a:uLnTx/>
                <a:uFillTx/>
                <a:latin typeface="Times New Roman" panose="02020603050405020304" pitchFamily="18" charset="0"/>
                <a:ea typeface="黑体"/>
                <a:cs typeface="Times New Roman" panose="02020603050405020304" pitchFamily="18" charset="0"/>
              </a:rPr>
              <a:t>arxiv</a:t>
            </a: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 2207.05952</a:t>
            </a:r>
            <a:endParaRPr kumimoji="0" lang="zh-CN" alt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endParaRPr>
          </a:p>
        </p:txBody>
      </p:sp>
      <p:pic>
        <p:nvPicPr>
          <p:cNvPr id="6" name="图片 5">
            <a:extLst>
              <a:ext uri="{FF2B5EF4-FFF2-40B4-BE49-F238E27FC236}">
                <a16:creationId xmlns:a16="http://schemas.microsoft.com/office/drawing/2014/main" id="{422F1C8A-D043-5958-24FC-FBE3F267A325}"/>
              </a:ext>
            </a:extLst>
          </p:cNvPr>
          <p:cNvPicPr>
            <a:picLocks noChangeAspect="1"/>
          </p:cNvPicPr>
          <p:nvPr/>
        </p:nvPicPr>
        <p:blipFill>
          <a:blip r:embed="rId2"/>
          <a:stretch>
            <a:fillRect/>
          </a:stretch>
        </p:blipFill>
        <p:spPr>
          <a:xfrm>
            <a:off x="178091" y="873760"/>
            <a:ext cx="5765069" cy="5323840"/>
          </a:xfrm>
          <a:prstGeom prst="rect">
            <a:avLst/>
          </a:prstGeom>
        </p:spPr>
      </p:pic>
      <p:pic>
        <p:nvPicPr>
          <p:cNvPr id="11" name="图片 10">
            <a:extLst>
              <a:ext uri="{FF2B5EF4-FFF2-40B4-BE49-F238E27FC236}">
                <a16:creationId xmlns:a16="http://schemas.microsoft.com/office/drawing/2014/main" id="{FB96D675-7522-70C1-6B89-3352DF6DC0FD}"/>
              </a:ext>
            </a:extLst>
          </p:cNvPr>
          <p:cNvPicPr>
            <a:picLocks noChangeAspect="1"/>
          </p:cNvPicPr>
          <p:nvPr/>
        </p:nvPicPr>
        <p:blipFill>
          <a:blip r:embed="rId3"/>
          <a:stretch>
            <a:fillRect/>
          </a:stretch>
        </p:blipFill>
        <p:spPr>
          <a:xfrm>
            <a:off x="6918960" y="1237284"/>
            <a:ext cx="4963160" cy="1592026"/>
          </a:xfrm>
          <a:prstGeom prst="rect">
            <a:avLst/>
          </a:prstGeom>
        </p:spPr>
      </p:pic>
      <p:pic>
        <p:nvPicPr>
          <p:cNvPr id="13" name="图片 12">
            <a:extLst>
              <a:ext uri="{FF2B5EF4-FFF2-40B4-BE49-F238E27FC236}">
                <a16:creationId xmlns:a16="http://schemas.microsoft.com/office/drawing/2014/main" id="{C146A2FA-17D2-F74B-36F6-89858ED78E8D}"/>
              </a:ext>
            </a:extLst>
          </p:cNvPr>
          <p:cNvPicPr>
            <a:picLocks noChangeAspect="1"/>
          </p:cNvPicPr>
          <p:nvPr/>
        </p:nvPicPr>
        <p:blipFill>
          <a:blip r:embed="rId4"/>
          <a:stretch>
            <a:fillRect/>
          </a:stretch>
        </p:blipFill>
        <p:spPr>
          <a:xfrm>
            <a:off x="6990080" y="3739028"/>
            <a:ext cx="4927600" cy="1683567"/>
          </a:xfrm>
          <a:prstGeom prst="rect">
            <a:avLst/>
          </a:prstGeom>
        </p:spPr>
      </p:pic>
      <p:sp>
        <p:nvSpPr>
          <p:cNvPr id="16" name="文本框 15">
            <a:extLst>
              <a:ext uri="{FF2B5EF4-FFF2-40B4-BE49-F238E27FC236}">
                <a16:creationId xmlns:a16="http://schemas.microsoft.com/office/drawing/2014/main" id="{35F2A5C8-0B14-59BF-0DA9-86C1557B1BF5}"/>
              </a:ext>
            </a:extLst>
          </p:cNvPr>
          <p:cNvSpPr txBox="1"/>
          <p:nvPr/>
        </p:nvSpPr>
        <p:spPr>
          <a:xfrm>
            <a:off x="8124190" y="814965"/>
            <a:ext cx="2843530" cy="369332"/>
          </a:xfrm>
          <a:prstGeom prst="rect">
            <a:avLst/>
          </a:prstGeom>
          <a:noFill/>
        </p:spPr>
        <p:txBody>
          <a:bodyPr wrap="square">
            <a:spAutoFit/>
          </a:bodyPr>
          <a:lstStyle/>
          <a:p>
            <a:r>
              <a:rPr lang="en-US" altLang="zh-CN" sz="1800" b="0" i="0" u="none" strike="noStrike" baseline="0" dirty="0">
                <a:latin typeface="NimbusSanL-Regu"/>
              </a:rPr>
              <a:t>Minimal convexity changes</a:t>
            </a:r>
            <a:endParaRPr lang="zh-CN" altLang="en-US" dirty="0"/>
          </a:p>
        </p:txBody>
      </p:sp>
      <p:sp>
        <p:nvSpPr>
          <p:cNvPr id="17" name="文本框 16">
            <a:extLst>
              <a:ext uri="{FF2B5EF4-FFF2-40B4-BE49-F238E27FC236}">
                <a16:creationId xmlns:a16="http://schemas.microsoft.com/office/drawing/2014/main" id="{B7549156-E8D4-BE2E-D744-F899A925915A}"/>
              </a:ext>
            </a:extLst>
          </p:cNvPr>
          <p:cNvSpPr txBox="1"/>
          <p:nvPr/>
        </p:nvSpPr>
        <p:spPr>
          <a:xfrm>
            <a:off x="8124190" y="3177680"/>
            <a:ext cx="2843530" cy="369332"/>
          </a:xfrm>
          <a:prstGeom prst="rect">
            <a:avLst/>
          </a:prstGeom>
          <a:noFill/>
        </p:spPr>
        <p:txBody>
          <a:bodyPr wrap="square">
            <a:spAutoFit/>
          </a:bodyPr>
          <a:lstStyle/>
          <a:p>
            <a:r>
              <a:rPr lang="en-US" altLang="zh-CN" sz="1800" b="0" i="0" u="none" strike="noStrike" baseline="0" dirty="0">
                <a:latin typeface="NimbusSanL-Regu"/>
              </a:rPr>
              <a:t>intercept point limit</a:t>
            </a:r>
            <a:endParaRPr lang="zh-CN" altLang="en-US" dirty="0"/>
          </a:p>
        </p:txBody>
      </p:sp>
      <p:cxnSp>
        <p:nvCxnSpPr>
          <p:cNvPr id="20" name="直接连接符 19">
            <a:extLst>
              <a:ext uri="{FF2B5EF4-FFF2-40B4-BE49-F238E27FC236}">
                <a16:creationId xmlns:a16="http://schemas.microsoft.com/office/drawing/2014/main" id="{E5BB6546-EB94-A4AD-C7BA-DC209F21FB29}"/>
              </a:ext>
            </a:extLst>
          </p:cNvPr>
          <p:cNvCxnSpPr/>
          <p:nvPr/>
        </p:nvCxnSpPr>
        <p:spPr>
          <a:xfrm>
            <a:off x="6990080" y="5801360"/>
            <a:ext cx="74676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BFABAFA-7BE8-6F43-F16B-D6DF939FDACA}"/>
              </a:ext>
            </a:extLst>
          </p:cNvPr>
          <p:cNvCxnSpPr>
            <a:cxnSpLocks/>
          </p:cNvCxnSpPr>
          <p:nvPr/>
        </p:nvCxnSpPr>
        <p:spPr>
          <a:xfrm flipV="1">
            <a:off x="7736840" y="5365598"/>
            <a:ext cx="477520" cy="43576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DAEB468-66EE-AE11-5F4D-B3D33734875C}"/>
              </a:ext>
            </a:extLst>
          </p:cNvPr>
          <p:cNvCxnSpPr/>
          <p:nvPr/>
        </p:nvCxnSpPr>
        <p:spPr>
          <a:xfrm>
            <a:off x="8168640" y="5801360"/>
            <a:ext cx="74676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9EAA601-BDA2-4AD4-5B30-4601EF6B1D84}"/>
              </a:ext>
            </a:extLst>
          </p:cNvPr>
          <p:cNvCxnSpPr>
            <a:cxnSpLocks/>
          </p:cNvCxnSpPr>
          <p:nvPr/>
        </p:nvCxnSpPr>
        <p:spPr>
          <a:xfrm flipV="1">
            <a:off x="8915400" y="5583480"/>
            <a:ext cx="615120" cy="2178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F3A0446-51F2-B2C5-71C6-4AEDD4F3B797}"/>
              </a:ext>
            </a:extLst>
          </p:cNvPr>
          <p:cNvCxnSpPr/>
          <p:nvPr/>
        </p:nvCxnSpPr>
        <p:spPr>
          <a:xfrm>
            <a:off x="9545320" y="5801360"/>
            <a:ext cx="74676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41BF328-0122-B113-4DCE-373B006A80A7}"/>
              </a:ext>
            </a:extLst>
          </p:cNvPr>
          <p:cNvCxnSpPr>
            <a:cxnSpLocks/>
          </p:cNvCxnSpPr>
          <p:nvPr/>
        </p:nvCxnSpPr>
        <p:spPr>
          <a:xfrm>
            <a:off x="10292080" y="5801360"/>
            <a:ext cx="477520" cy="24167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E181696C-405C-8C9E-50F0-767005F2F28D}"/>
              </a:ext>
            </a:extLst>
          </p:cNvPr>
          <p:cNvCxnSpPr>
            <a:cxnSpLocks/>
          </p:cNvCxnSpPr>
          <p:nvPr/>
        </p:nvCxnSpPr>
        <p:spPr>
          <a:xfrm>
            <a:off x="10665460" y="5801360"/>
            <a:ext cx="74676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8BDA6B8B-2CDE-CBFF-7455-6BFCA9FA8791}"/>
              </a:ext>
            </a:extLst>
          </p:cNvPr>
          <p:cNvCxnSpPr>
            <a:cxnSpLocks/>
          </p:cNvCxnSpPr>
          <p:nvPr/>
        </p:nvCxnSpPr>
        <p:spPr>
          <a:xfrm>
            <a:off x="11412220" y="5801360"/>
            <a:ext cx="398538" cy="4368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621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F1220B-C774-7A35-FD45-1D877B8D4725}"/>
              </a:ext>
            </a:extLst>
          </p:cNvPr>
          <p:cNvSpPr>
            <a:spLocks noGrp="1"/>
          </p:cNvSpPr>
          <p:nvPr>
            <p:ph type="title"/>
          </p:nvPr>
        </p:nvSpPr>
        <p:spPr>
          <a:xfrm>
            <a:off x="0" y="1915160"/>
            <a:ext cx="12192000" cy="761979"/>
          </a:xfrm>
        </p:spPr>
        <p:txBody>
          <a:bodyPr/>
          <a:lstStyle/>
          <a:p>
            <a:pPr algn="ctr"/>
            <a:r>
              <a:rPr lang="en-US" altLang="zh-CN" sz="2800" dirty="0">
                <a:solidFill>
                  <a:schemeClr val="tx2"/>
                </a:solidFill>
              </a:rPr>
              <a:t>Visualize implicit regularization by modified gradient flow</a:t>
            </a:r>
            <a:endParaRPr lang="zh-CN" altLang="en-US" sz="2800" dirty="0">
              <a:solidFill>
                <a:schemeClr val="tx2"/>
              </a:solidFill>
            </a:endParaRPr>
          </a:p>
        </p:txBody>
      </p:sp>
      <p:sp>
        <p:nvSpPr>
          <p:cNvPr id="3" name="标题 1">
            <a:extLst>
              <a:ext uri="{FF2B5EF4-FFF2-40B4-BE49-F238E27FC236}">
                <a16:creationId xmlns:a16="http://schemas.microsoft.com/office/drawing/2014/main" id="{D8236FB5-F4D4-366B-3530-881171445602}"/>
              </a:ext>
            </a:extLst>
          </p:cNvPr>
          <p:cNvSpPr txBox="1">
            <a:spLocks/>
          </p:cNvSpPr>
          <p:nvPr/>
        </p:nvSpPr>
        <p:spPr>
          <a:xfrm>
            <a:off x="0" y="2971800"/>
            <a:ext cx="12192000" cy="761979"/>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2800" dirty="0">
                <a:solidFill>
                  <a:schemeClr val="tx2"/>
                </a:solidFill>
              </a:rPr>
              <a:t>Implicit regularization on condensation</a:t>
            </a:r>
            <a:endParaRPr lang="zh-CN" altLang="en-US" sz="2800" dirty="0">
              <a:solidFill>
                <a:schemeClr val="tx2"/>
              </a:solidFill>
            </a:endParaRPr>
          </a:p>
        </p:txBody>
      </p:sp>
      <p:sp>
        <p:nvSpPr>
          <p:cNvPr id="4" name="标题 1">
            <a:extLst>
              <a:ext uri="{FF2B5EF4-FFF2-40B4-BE49-F238E27FC236}">
                <a16:creationId xmlns:a16="http://schemas.microsoft.com/office/drawing/2014/main" id="{9535269D-F592-F176-FDBB-2E3FC35B8B4F}"/>
              </a:ext>
            </a:extLst>
          </p:cNvPr>
          <p:cNvSpPr txBox="1">
            <a:spLocks/>
          </p:cNvSpPr>
          <p:nvPr/>
        </p:nvSpPr>
        <p:spPr>
          <a:xfrm>
            <a:off x="0" y="4094480"/>
            <a:ext cx="12192000" cy="761979"/>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2800" dirty="0">
                <a:solidFill>
                  <a:schemeClr val="tx2"/>
                </a:solidFill>
              </a:rPr>
              <a:t>Implicit regularization on flatness</a:t>
            </a:r>
            <a:endParaRPr lang="zh-CN" altLang="en-US" sz="2800" dirty="0">
              <a:solidFill>
                <a:schemeClr val="tx2"/>
              </a:solidFill>
            </a:endParaRPr>
          </a:p>
        </p:txBody>
      </p:sp>
    </p:spTree>
    <p:extLst>
      <p:ext uri="{BB962C8B-B14F-4D97-AF65-F5344CB8AC3E}">
        <p14:creationId xmlns:p14="http://schemas.microsoft.com/office/powerpoint/2010/main" val="136817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19A6C-6180-A866-2396-98352E4DA6B1}"/>
              </a:ext>
            </a:extLst>
          </p:cNvPr>
          <p:cNvSpPr>
            <a:spLocks noGrp="1"/>
          </p:cNvSpPr>
          <p:nvPr>
            <p:ph type="title"/>
          </p:nvPr>
        </p:nvSpPr>
        <p:spPr/>
        <p:txBody>
          <a:bodyPr/>
          <a:lstStyle/>
          <a:p>
            <a:r>
              <a:rPr lang="en-US" altLang="zh-CN" dirty="0"/>
              <a:t>Dropout effect on flatness</a:t>
            </a:r>
            <a:endParaRPr lang="zh-CN" altLang="en-US" dirty="0"/>
          </a:p>
        </p:txBody>
      </p:sp>
      <p:pic>
        <p:nvPicPr>
          <p:cNvPr id="5" name="图片 4">
            <a:extLst>
              <a:ext uri="{FF2B5EF4-FFF2-40B4-BE49-F238E27FC236}">
                <a16:creationId xmlns:a16="http://schemas.microsoft.com/office/drawing/2014/main" id="{78E22BF0-CE38-C84F-15E0-1D098F72FA33}"/>
              </a:ext>
            </a:extLst>
          </p:cNvPr>
          <p:cNvPicPr>
            <a:picLocks noChangeAspect="1"/>
          </p:cNvPicPr>
          <p:nvPr/>
        </p:nvPicPr>
        <p:blipFill>
          <a:blip r:embed="rId2"/>
          <a:stretch>
            <a:fillRect/>
          </a:stretch>
        </p:blipFill>
        <p:spPr>
          <a:xfrm>
            <a:off x="6158972" y="805180"/>
            <a:ext cx="5899376" cy="5021580"/>
          </a:xfrm>
          <a:prstGeom prst="rect">
            <a:avLst/>
          </a:prstGeom>
        </p:spPr>
      </p:pic>
      <p:sp>
        <p:nvSpPr>
          <p:cNvPr id="6" name="文本框 5">
            <a:extLst>
              <a:ext uri="{FF2B5EF4-FFF2-40B4-BE49-F238E27FC236}">
                <a16:creationId xmlns:a16="http://schemas.microsoft.com/office/drawing/2014/main" id="{51958222-8630-A4A7-C1A6-621C74A670E3}"/>
              </a:ext>
            </a:extLst>
          </p:cNvPr>
          <p:cNvSpPr txBox="1"/>
          <p:nvPr/>
        </p:nvSpPr>
        <p:spPr>
          <a:xfrm>
            <a:off x="6167120" y="5826760"/>
            <a:ext cx="5891228" cy="523220"/>
          </a:xfrm>
          <a:prstGeom prst="rect">
            <a:avLst/>
          </a:prstGeom>
          <a:noFill/>
        </p:spPr>
        <p:txBody>
          <a:bodyPr wrap="none" rtlCol="0">
            <a:spAutoFit/>
          </a:bodyPr>
          <a:lstStyle/>
          <a:p>
            <a:pPr algn="l"/>
            <a:r>
              <a:rPr lang="en-US" altLang="zh-CN" sz="1400" b="0" i="0" u="none" strike="noStrike" baseline="0" dirty="0">
                <a:solidFill>
                  <a:schemeClr val="tx2"/>
                </a:solidFill>
                <a:latin typeface="URWPalladioL-Roma"/>
              </a:rPr>
              <a:t>Use method from H. Li, Z. Xu, G. Taylor, C. Studer, and T. Goldstein, “Visualizing</a:t>
            </a:r>
          </a:p>
          <a:p>
            <a:pPr algn="l"/>
            <a:r>
              <a:rPr lang="en-US" altLang="zh-CN" sz="1400" b="0" i="0" u="none" strike="noStrike" baseline="0" dirty="0">
                <a:solidFill>
                  <a:schemeClr val="tx2"/>
                </a:solidFill>
                <a:latin typeface="URWPalladioL-Roma"/>
              </a:rPr>
              <a:t>the loss landscape of neural nets,” </a:t>
            </a:r>
            <a:r>
              <a:rPr lang="en-US" altLang="zh-CN" sz="1400" b="0" i="1" u="none" strike="noStrike" baseline="0" dirty="0" err="1">
                <a:solidFill>
                  <a:schemeClr val="tx2"/>
                </a:solidFill>
                <a:latin typeface="URWPalladioL-Ital"/>
              </a:rPr>
              <a:t>arXiv</a:t>
            </a:r>
            <a:r>
              <a:rPr lang="en-US" altLang="zh-CN" sz="1400" b="0" i="1" u="none" strike="noStrike" baseline="0" dirty="0">
                <a:solidFill>
                  <a:schemeClr val="tx2"/>
                </a:solidFill>
                <a:latin typeface="URWPalladioL-Ital"/>
              </a:rPr>
              <a:t> preprint arXiv:1712.09913</a:t>
            </a:r>
            <a:r>
              <a:rPr lang="en-US" altLang="zh-CN" sz="1400" b="0" i="0" u="none" strike="noStrike" baseline="0" dirty="0">
                <a:solidFill>
                  <a:schemeClr val="tx2"/>
                </a:solidFill>
                <a:latin typeface="URWPalladioL-Roma"/>
              </a:rPr>
              <a:t>, 2017.</a:t>
            </a:r>
            <a:endParaRPr lang="zh-CN" altLang="en-US" sz="1400" dirty="0">
              <a:solidFill>
                <a:schemeClr val="tx2"/>
              </a:solidFill>
            </a:endParaRPr>
          </a:p>
        </p:txBody>
      </p:sp>
      <p:pic>
        <p:nvPicPr>
          <p:cNvPr id="7" name="图片 6">
            <a:extLst>
              <a:ext uri="{FF2B5EF4-FFF2-40B4-BE49-F238E27FC236}">
                <a16:creationId xmlns:a16="http://schemas.microsoft.com/office/drawing/2014/main" id="{9C6953BA-09D5-440F-3602-7BA84B5B6210}"/>
              </a:ext>
            </a:extLst>
          </p:cNvPr>
          <p:cNvPicPr>
            <a:picLocks noChangeAspect="1"/>
          </p:cNvPicPr>
          <p:nvPr/>
        </p:nvPicPr>
        <p:blipFill>
          <a:blip r:embed="rId3"/>
          <a:stretch>
            <a:fillRect/>
          </a:stretch>
        </p:blipFill>
        <p:spPr>
          <a:xfrm>
            <a:off x="463025" y="1950719"/>
            <a:ext cx="5078548" cy="2244223"/>
          </a:xfrm>
          <a:prstGeom prst="rect">
            <a:avLst/>
          </a:prstGeom>
        </p:spPr>
      </p:pic>
    </p:spTree>
    <p:extLst>
      <p:ext uri="{BB962C8B-B14F-4D97-AF65-F5344CB8AC3E}">
        <p14:creationId xmlns:p14="http://schemas.microsoft.com/office/powerpoint/2010/main" val="2537063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BA90D795-C96C-3415-E5DC-8C6FBB30A502}"/>
                  </a:ext>
                </a:extLst>
              </p:cNvPr>
              <p:cNvSpPr>
                <a:spLocks noGrp="1"/>
              </p:cNvSpPr>
              <p:nvPr>
                <p:ph type="title"/>
              </p:nvPr>
            </p:nvSpPr>
            <p:spPr/>
            <p: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𝟏</m:t>
                        </m:r>
                      </m:sub>
                    </m:sSub>
                  </m:oMath>
                </a14:m>
                <a:r>
                  <a:rPr lang="zh-CN" altLang="en-US" dirty="0"/>
                  <a:t> </a:t>
                </a:r>
                <a:r>
                  <a:rPr lang="en-US" altLang="zh-CN" dirty="0"/>
                  <a:t>and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𝟐</m:t>
                        </m:r>
                      </m:sub>
                    </m:sSub>
                  </m:oMath>
                </a14:m>
                <a:r>
                  <a:rPr lang="zh-CN" altLang="en-US" dirty="0"/>
                  <a:t> </a:t>
                </a:r>
                <a:r>
                  <a:rPr lang="en-US" altLang="zh-CN" dirty="0"/>
                  <a:t>on generalization</a:t>
                </a:r>
                <a:endParaRPr lang="zh-CN" altLang="en-US" dirty="0"/>
              </a:p>
            </p:txBody>
          </p:sp>
        </mc:Choice>
        <mc:Fallback xmlns="">
          <p:sp>
            <p:nvSpPr>
              <p:cNvPr id="2" name="标题 1">
                <a:extLst>
                  <a:ext uri="{FF2B5EF4-FFF2-40B4-BE49-F238E27FC236}">
                    <a16:creationId xmlns:a16="http://schemas.microsoft.com/office/drawing/2014/main" id="{BA90D795-C96C-3415-E5DC-8C6FBB30A502}"/>
                  </a:ext>
                </a:extLst>
              </p:cNvPr>
              <p:cNvSpPr>
                <a:spLocks noGrp="1" noRot="1" noChangeAspect="1" noMove="1" noResize="1" noEditPoints="1" noAdjustHandles="1" noChangeArrowheads="1" noChangeShapeType="1" noTextEdit="1"/>
              </p:cNvSpPr>
              <p:nvPr>
                <p:ph type="title"/>
              </p:nvPr>
            </p:nvSpPr>
            <p:spPr>
              <a:blipFill>
                <a:blip r:embed="rId2"/>
                <a:stretch>
                  <a:fillRect b="-32000"/>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37F449B7-51CA-9822-13C6-AF50DFAF9C07}"/>
              </a:ext>
            </a:extLst>
          </p:cNvPr>
          <p:cNvSpPr txBox="1"/>
          <p:nvPr/>
        </p:nvSpPr>
        <p:spPr>
          <a:xfrm>
            <a:off x="6995160" y="5981331"/>
            <a:ext cx="5146040" cy="369332"/>
          </a:xfrm>
          <a:prstGeom prst="rect">
            <a:avLst/>
          </a:prstGeom>
          <a:noFill/>
        </p:spPr>
        <p:txBody>
          <a:bodyPr wrap="square">
            <a:spAutoFit/>
          </a:bodyPr>
          <a:lstStyle/>
          <a:p>
            <a:pPr algn="l"/>
            <a:r>
              <a:rPr lang="en-US" altLang="zh-CN" sz="1800" b="0" i="0" u="none" strike="noStrike" baseline="0" dirty="0">
                <a:solidFill>
                  <a:schemeClr val="tx2"/>
                </a:solidFill>
                <a:latin typeface="NimbusSanL-Regu"/>
              </a:rPr>
              <a:t>Two-layer NNs of width 1000</a:t>
            </a:r>
            <a:r>
              <a:rPr lang="en-US" altLang="zh-CN" dirty="0">
                <a:solidFill>
                  <a:schemeClr val="tx2"/>
                </a:solidFill>
                <a:latin typeface="NimbusSanL-Regu"/>
              </a:rPr>
              <a:t>,</a:t>
            </a:r>
            <a:r>
              <a:rPr lang="en-US" altLang="zh-CN" sz="1800" b="0" i="0" u="none" strike="noStrike" baseline="0" dirty="0">
                <a:solidFill>
                  <a:schemeClr val="tx2"/>
                </a:solidFill>
                <a:latin typeface="NimbusSanL-Regu"/>
              </a:rPr>
              <a:t>1000 images of MNIST</a:t>
            </a:r>
            <a:endParaRPr lang="zh-CN" altLang="en-US" dirty="0">
              <a:solidFill>
                <a:schemeClr val="tx2"/>
              </a:solidFill>
            </a:endParaRPr>
          </a:p>
        </p:txBody>
      </p:sp>
      <p:pic>
        <p:nvPicPr>
          <p:cNvPr id="5" name="图片 4">
            <a:extLst>
              <a:ext uri="{FF2B5EF4-FFF2-40B4-BE49-F238E27FC236}">
                <a16:creationId xmlns:a16="http://schemas.microsoft.com/office/drawing/2014/main" id="{9DF88605-4C1E-3EEB-543A-8D5ED438C9B3}"/>
              </a:ext>
            </a:extLst>
          </p:cNvPr>
          <p:cNvPicPr>
            <a:picLocks noChangeAspect="1"/>
          </p:cNvPicPr>
          <p:nvPr/>
        </p:nvPicPr>
        <p:blipFill>
          <a:blip r:embed="rId3"/>
          <a:stretch>
            <a:fillRect/>
          </a:stretch>
        </p:blipFill>
        <p:spPr>
          <a:xfrm>
            <a:off x="0" y="934702"/>
            <a:ext cx="12192000" cy="4988595"/>
          </a:xfrm>
          <a:prstGeom prst="rect">
            <a:avLst/>
          </a:prstGeom>
        </p:spPr>
      </p:pic>
    </p:spTree>
    <p:extLst>
      <p:ext uri="{BB962C8B-B14F-4D97-AF65-F5344CB8AC3E}">
        <p14:creationId xmlns:p14="http://schemas.microsoft.com/office/powerpoint/2010/main" val="821465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BA90D795-C96C-3415-E5DC-8C6FBB30A502}"/>
                  </a:ext>
                </a:extLst>
              </p:cNvPr>
              <p:cNvSpPr>
                <a:spLocks noGrp="1"/>
              </p:cNvSpPr>
              <p:nvPr>
                <p:ph type="title"/>
              </p:nvPr>
            </p:nvSpPr>
            <p:spPr/>
            <p: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𝟏</m:t>
                        </m:r>
                      </m:sub>
                    </m:sSub>
                  </m:oMath>
                </a14:m>
                <a:r>
                  <a:rPr lang="zh-CN" altLang="en-US" dirty="0"/>
                  <a:t> </a:t>
                </a:r>
                <a:r>
                  <a:rPr lang="en-US" altLang="zh-CN" dirty="0"/>
                  <a:t>and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𝟐</m:t>
                        </m:r>
                      </m:sub>
                    </m:sSub>
                  </m:oMath>
                </a14:m>
                <a:r>
                  <a:rPr lang="zh-CN" altLang="en-US" dirty="0"/>
                  <a:t> </a:t>
                </a:r>
                <a:r>
                  <a:rPr lang="en-US" altLang="zh-CN" dirty="0"/>
                  <a:t>on flatness</a:t>
                </a:r>
                <a:endParaRPr lang="zh-CN" altLang="en-US" dirty="0"/>
              </a:p>
            </p:txBody>
          </p:sp>
        </mc:Choice>
        <mc:Fallback xmlns="">
          <p:sp>
            <p:nvSpPr>
              <p:cNvPr id="2" name="标题 1">
                <a:extLst>
                  <a:ext uri="{FF2B5EF4-FFF2-40B4-BE49-F238E27FC236}">
                    <a16:creationId xmlns:a16="http://schemas.microsoft.com/office/drawing/2014/main" id="{BA90D795-C96C-3415-E5DC-8C6FBB30A502}"/>
                  </a:ext>
                </a:extLst>
              </p:cNvPr>
              <p:cNvSpPr>
                <a:spLocks noGrp="1" noRot="1" noChangeAspect="1" noMove="1" noResize="1" noEditPoints="1" noAdjustHandles="1" noChangeArrowheads="1" noChangeShapeType="1" noTextEdit="1"/>
              </p:cNvSpPr>
              <p:nvPr>
                <p:ph type="title"/>
              </p:nvPr>
            </p:nvSpPr>
            <p:spPr>
              <a:blipFill>
                <a:blip r:embed="rId2"/>
                <a:stretch>
                  <a:fillRect b="-32000"/>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37F449B7-51CA-9822-13C6-AF50DFAF9C07}"/>
              </a:ext>
            </a:extLst>
          </p:cNvPr>
          <p:cNvSpPr txBox="1"/>
          <p:nvPr/>
        </p:nvSpPr>
        <p:spPr>
          <a:xfrm>
            <a:off x="6995160" y="5981331"/>
            <a:ext cx="5146040" cy="369332"/>
          </a:xfrm>
          <a:prstGeom prst="rect">
            <a:avLst/>
          </a:prstGeom>
          <a:noFill/>
        </p:spPr>
        <p:txBody>
          <a:bodyPr wrap="square">
            <a:spAutoFit/>
          </a:bodyPr>
          <a:lstStyle/>
          <a:p>
            <a:pPr algn="l"/>
            <a:r>
              <a:rPr lang="en-US" altLang="zh-CN" sz="1800" b="0" i="0" u="none" strike="noStrike" baseline="0" dirty="0">
                <a:solidFill>
                  <a:schemeClr val="tx2"/>
                </a:solidFill>
                <a:latin typeface="NimbusSanL-Regu"/>
              </a:rPr>
              <a:t>Two-layer NNs of width 1000</a:t>
            </a:r>
            <a:r>
              <a:rPr lang="en-US" altLang="zh-CN" dirty="0">
                <a:solidFill>
                  <a:schemeClr val="tx2"/>
                </a:solidFill>
                <a:latin typeface="NimbusSanL-Regu"/>
              </a:rPr>
              <a:t>,</a:t>
            </a:r>
            <a:r>
              <a:rPr lang="en-US" altLang="zh-CN" sz="1800" b="0" i="0" u="none" strike="noStrike" baseline="0" dirty="0">
                <a:solidFill>
                  <a:schemeClr val="tx2"/>
                </a:solidFill>
                <a:latin typeface="NimbusSanL-Regu"/>
              </a:rPr>
              <a:t>1000 images of MNIST</a:t>
            </a:r>
            <a:endParaRPr lang="zh-CN" altLang="en-US" dirty="0">
              <a:solidFill>
                <a:schemeClr val="tx2"/>
              </a:solidFill>
            </a:endParaRPr>
          </a:p>
        </p:txBody>
      </p:sp>
      <p:pic>
        <p:nvPicPr>
          <p:cNvPr id="5" name="图片 4">
            <a:extLst>
              <a:ext uri="{FF2B5EF4-FFF2-40B4-BE49-F238E27FC236}">
                <a16:creationId xmlns:a16="http://schemas.microsoft.com/office/drawing/2014/main" id="{9DF88605-4C1E-3EEB-543A-8D5ED438C9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768" y="761979"/>
            <a:ext cx="8422044" cy="5166381"/>
          </a:xfrm>
          <a:prstGeom prst="rect">
            <a:avLst/>
          </a:prstGeom>
        </p:spPr>
      </p:pic>
      <p:pic>
        <p:nvPicPr>
          <p:cNvPr id="8" name="图片 7">
            <a:extLst>
              <a:ext uri="{FF2B5EF4-FFF2-40B4-BE49-F238E27FC236}">
                <a16:creationId xmlns:a16="http://schemas.microsoft.com/office/drawing/2014/main" id="{276D14B7-A64F-E6DD-9C3E-A0A1BFD04D19}"/>
              </a:ext>
            </a:extLst>
          </p:cNvPr>
          <p:cNvPicPr>
            <a:picLocks noChangeAspect="1"/>
          </p:cNvPicPr>
          <p:nvPr/>
        </p:nvPicPr>
        <p:blipFill>
          <a:blip r:embed="rId4"/>
          <a:stretch>
            <a:fillRect/>
          </a:stretch>
        </p:blipFill>
        <p:spPr>
          <a:xfrm>
            <a:off x="8756883" y="1310435"/>
            <a:ext cx="2866157" cy="368506"/>
          </a:xfrm>
          <a:prstGeom prst="rect">
            <a:avLst/>
          </a:prstGeom>
        </p:spPr>
      </p:pic>
      <p:pic>
        <p:nvPicPr>
          <p:cNvPr id="10" name="图片 9">
            <a:extLst>
              <a:ext uri="{FF2B5EF4-FFF2-40B4-BE49-F238E27FC236}">
                <a16:creationId xmlns:a16="http://schemas.microsoft.com/office/drawing/2014/main" id="{A1D7D74B-4BB1-E65E-3481-EEE06E6CF273}"/>
              </a:ext>
            </a:extLst>
          </p:cNvPr>
          <p:cNvPicPr>
            <a:picLocks noChangeAspect="1"/>
          </p:cNvPicPr>
          <p:nvPr/>
        </p:nvPicPr>
        <p:blipFill>
          <a:blip r:embed="rId5"/>
          <a:stretch>
            <a:fillRect/>
          </a:stretch>
        </p:blipFill>
        <p:spPr>
          <a:xfrm>
            <a:off x="8385810" y="1876461"/>
            <a:ext cx="3806190" cy="441402"/>
          </a:xfrm>
          <a:prstGeom prst="rect">
            <a:avLst/>
          </a:prstGeom>
        </p:spPr>
      </p:pic>
      <p:pic>
        <p:nvPicPr>
          <p:cNvPr id="12" name="图片 11">
            <a:extLst>
              <a:ext uri="{FF2B5EF4-FFF2-40B4-BE49-F238E27FC236}">
                <a16:creationId xmlns:a16="http://schemas.microsoft.com/office/drawing/2014/main" id="{BEB203B5-D345-C1CA-DD09-A8B285EE9A9F}"/>
              </a:ext>
            </a:extLst>
          </p:cNvPr>
          <p:cNvPicPr>
            <a:picLocks noChangeAspect="1"/>
          </p:cNvPicPr>
          <p:nvPr/>
        </p:nvPicPr>
        <p:blipFill>
          <a:blip r:embed="rId6"/>
          <a:stretch>
            <a:fillRect/>
          </a:stretch>
        </p:blipFill>
        <p:spPr>
          <a:xfrm>
            <a:off x="8756883" y="3071587"/>
            <a:ext cx="3137056" cy="409638"/>
          </a:xfrm>
          <a:prstGeom prst="rect">
            <a:avLst/>
          </a:prstGeom>
        </p:spPr>
      </p:pic>
      <p:pic>
        <p:nvPicPr>
          <p:cNvPr id="14" name="图片 13">
            <a:extLst>
              <a:ext uri="{FF2B5EF4-FFF2-40B4-BE49-F238E27FC236}">
                <a16:creationId xmlns:a16="http://schemas.microsoft.com/office/drawing/2014/main" id="{CE8CF4F0-4108-2B7F-5CBA-E6BC1D5F826E}"/>
              </a:ext>
            </a:extLst>
          </p:cNvPr>
          <p:cNvPicPr>
            <a:picLocks noChangeAspect="1"/>
          </p:cNvPicPr>
          <p:nvPr/>
        </p:nvPicPr>
        <p:blipFill>
          <a:blip r:embed="rId7"/>
          <a:stretch>
            <a:fillRect/>
          </a:stretch>
        </p:blipFill>
        <p:spPr>
          <a:xfrm>
            <a:off x="8756883" y="3598351"/>
            <a:ext cx="3292877" cy="410754"/>
          </a:xfrm>
          <a:prstGeom prst="rect">
            <a:avLst/>
          </a:prstGeom>
        </p:spPr>
      </p:pic>
    </p:spTree>
    <p:extLst>
      <p:ext uri="{BB962C8B-B14F-4D97-AF65-F5344CB8AC3E}">
        <p14:creationId xmlns:p14="http://schemas.microsoft.com/office/powerpoint/2010/main" val="1327314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BA90D795-C96C-3415-E5DC-8C6FBB30A502}"/>
                  </a:ext>
                </a:extLst>
              </p:cNvPr>
              <p:cNvSpPr>
                <a:spLocks noGrp="1"/>
              </p:cNvSpPr>
              <p:nvPr>
                <p:ph type="title"/>
              </p:nvPr>
            </p:nvSpPr>
            <p:spPr/>
            <p:txBody>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𝟏</m:t>
                        </m:r>
                      </m:sub>
                    </m:sSub>
                  </m:oMath>
                </a14:m>
                <a:r>
                  <a:rPr lang="zh-CN" altLang="en-US" dirty="0"/>
                  <a:t> </a:t>
                </a:r>
                <a:r>
                  <a:rPr lang="en-US" altLang="zh-CN" dirty="0"/>
                  <a:t>on flatness</a:t>
                </a:r>
                <a:endParaRPr lang="zh-CN" altLang="en-US" dirty="0"/>
              </a:p>
            </p:txBody>
          </p:sp>
        </mc:Choice>
        <mc:Fallback xmlns="">
          <p:sp>
            <p:nvSpPr>
              <p:cNvPr id="2" name="标题 1">
                <a:extLst>
                  <a:ext uri="{FF2B5EF4-FFF2-40B4-BE49-F238E27FC236}">
                    <a16:creationId xmlns:a16="http://schemas.microsoft.com/office/drawing/2014/main" id="{BA90D795-C96C-3415-E5DC-8C6FBB30A502}"/>
                  </a:ext>
                </a:extLst>
              </p:cNvPr>
              <p:cNvSpPr>
                <a:spLocks noGrp="1" noRot="1" noChangeAspect="1" noMove="1" noResize="1" noEditPoints="1" noAdjustHandles="1" noChangeArrowheads="1" noChangeShapeType="1" noTextEdit="1"/>
              </p:cNvSpPr>
              <p:nvPr>
                <p:ph type="title"/>
              </p:nvPr>
            </p:nvSpPr>
            <p:spPr>
              <a:blipFill>
                <a:blip r:embed="rId2"/>
                <a:stretch>
                  <a:fillRect b="-3200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0861EF2-8245-6339-C78E-8171A879B3AB}"/>
              </a:ext>
            </a:extLst>
          </p:cNvPr>
          <p:cNvPicPr>
            <a:picLocks noChangeAspect="1"/>
          </p:cNvPicPr>
          <p:nvPr/>
        </p:nvPicPr>
        <p:blipFill>
          <a:blip r:embed="rId3"/>
          <a:stretch>
            <a:fillRect/>
          </a:stretch>
        </p:blipFill>
        <p:spPr>
          <a:xfrm>
            <a:off x="3388360" y="2472593"/>
            <a:ext cx="6294120" cy="471383"/>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B221A7F-CD11-D557-18EF-D393F073BA23}"/>
                  </a:ext>
                </a:extLst>
              </p:cNvPr>
              <p:cNvSpPr txBox="1"/>
              <p:nvPr/>
            </p:nvSpPr>
            <p:spPr>
              <a:xfrm>
                <a:off x="429260" y="2472593"/>
                <a:ext cx="2860040"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𝑠</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𝜃</m:t>
                          </m:r>
                        </m:e>
                      </m:d>
                      <m:r>
                        <a:rPr lang="en-US" altLang="zh-CN" sz="2000" b="0" i="1" smtClean="0">
                          <a:latin typeface="Cambria Math" panose="02040503050406030204" pitchFamily="18" charset="0"/>
                        </a:rPr>
                        <m:t>=0</m:t>
                      </m:r>
                    </m:oMath>
                  </m:oMathPara>
                </a14:m>
                <a:endParaRPr lang="zh-CN" altLang="en-US" sz="2000" dirty="0"/>
              </a:p>
            </p:txBody>
          </p:sp>
        </mc:Choice>
        <mc:Fallback xmlns="">
          <p:sp>
            <p:nvSpPr>
              <p:cNvPr id="7" name="文本框 6">
                <a:extLst>
                  <a:ext uri="{FF2B5EF4-FFF2-40B4-BE49-F238E27FC236}">
                    <a16:creationId xmlns:a16="http://schemas.microsoft.com/office/drawing/2014/main" id="{5B221A7F-CD11-D557-18EF-D393F073BA23}"/>
                  </a:ext>
                </a:extLst>
              </p:cNvPr>
              <p:cNvSpPr txBox="1">
                <a:spLocks noRot="1" noChangeAspect="1" noMove="1" noResize="1" noEditPoints="1" noAdjustHandles="1" noChangeArrowheads="1" noChangeShapeType="1" noTextEdit="1"/>
              </p:cNvSpPr>
              <p:nvPr/>
            </p:nvSpPr>
            <p:spPr>
              <a:xfrm>
                <a:off x="429260" y="2472593"/>
                <a:ext cx="2860040"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315F9DA-4FAE-6DEA-F293-DDADD798192B}"/>
                  </a:ext>
                </a:extLst>
              </p:cNvPr>
              <p:cNvSpPr txBox="1"/>
              <p:nvPr/>
            </p:nvSpPr>
            <p:spPr>
              <a:xfrm>
                <a:off x="3078480" y="876289"/>
                <a:ext cx="6487160" cy="6971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000" b="0" i="0" smtClean="0">
                          <a:solidFill>
                            <a:schemeClr val="tx2"/>
                          </a:solidFill>
                          <a:latin typeface="Cambria Math" panose="02040503050406030204" pitchFamily="18" charset="0"/>
                        </a:rPr>
                        <m:t>∇</m:t>
                      </m:r>
                      <m:sSub>
                        <m:sSubPr>
                          <m:ctrlPr>
                            <a:rPr lang="en-US" altLang="zh-CN" sz="2000" b="0" i="1" smtClean="0">
                              <a:solidFill>
                                <a:schemeClr val="tx2"/>
                              </a:solidFill>
                              <a:latin typeface="Cambria Math" panose="02040503050406030204" pitchFamily="18" charset="0"/>
                            </a:rPr>
                          </m:ctrlPr>
                        </m:sSubPr>
                        <m:e>
                          <m:r>
                            <a:rPr lang="en-US" altLang="zh-CN" sz="2000" b="0" i="1" smtClean="0">
                              <a:solidFill>
                                <a:schemeClr val="tx2"/>
                              </a:solidFill>
                              <a:latin typeface="Cambria Math" panose="02040503050406030204" pitchFamily="18" charset="0"/>
                            </a:rPr>
                            <m:t>𝑅</m:t>
                          </m:r>
                        </m:e>
                        <m:sub>
                          <m:r>
                            <a:rPr lang="en-US" altLang="zh-CN" sz="2000" b="0" i="1" smtClean="0">
                              <a:solidFill>
                                <a:schemeClr val="tx2"/>
                              </a:solidFill>
                              <a:latin typeface="Cambria Math" panose="02040503050406030204" pitchFamily="18" charset="0"/>
                            </a:rPr>
                            <m:t>𝑠</m:t>
                          </m:r>
                        </m:sub>
                      </m:sSub>
                      <m:r>
                        <a:rPr lang="en-US" altLang="zh-CN" sz="2000" b="0" i="1" smtClean="0">
                          <a:solidFill>
                            <a:schemeClr val="tx2"/>
                          </a:solidFill>
                          <a:latin typeface="Cambria Math" panose="02040503050406030204" pitchFamily="18" charset="0"/>
                        </a:rPr>
                        <m:t>=</m:t>
                      </m:r>
                      <m:f>
                        <m:fPr>
                          <m:ctrlPr>
                            <a:rPr lang="en-US" altLang="zh-CN" sz="2000" b="0" i="1" smtClean="0">
                              <a:solidFill>
                                <a:schemeClr val="tx2"/>
                              </a:solidFill>
                              <a:latin typeface="Cambria Math" panose="02040503050406030204" pitchFamily="18" charset="0"/>
                            </a:rPr>
                          </m:ctrlPr>
                        </m:fPr>
                        <m:num>
                          <m:r>
                            <a:rPr lang="en-US" altLang="zh-CN" sz="2000" b="0" i="1" smtClean="0">
                              <a:solidFill>
                                <a:schemeClr val="tx2"/>
                              </a:solidFill>
                              <a:latin typeface="Cambria Math" panose="02040503050406030204" pitchFamily="18" charset="0"/>
                            </a:rPr>
                            <m:t>1</m:t>
                          </m:r>
                        </m:num>
                        <m:den>
                          <m:r>
                            <a:rPr lang="en-US" altLang="zh-CN" sz="2000" b="0" i="1" smtClean="0">
                              <a:solidFill>
                                <a:schemeClr val="tx2"/>
                              </a:solidFill>
                              <a:latin typeface="Cambria Math" panose="02040503050406030204" pitchFamily="18" charset="0"/>
                            </a:rPr>
                            <m:t>𝑛</m:t>
                          </m:r>
                        </m:den>
                      </m:f>
                      <m:r>
                        <a:rPr lang="en-US" altLang="zh-CN" sz="2000" b="0" i="1" smtClean="0">
                          <a:solidFill>
                            <a:schemeClr val="tx2"/>
                          </a:solidFill>
                          <a:latin typeface="Cambria Math" panose="02040503050406030204" pitchFamily="18" charset="0"/>
                        </a:rPr>
                        <m:t>∑(</m:t>
                      </m:r>
                      <m:sSub>
                        <m:sSubPr>
                          <m:ctrlPr>
                            <a:rPr lang="en-US" altLang="zh-CN" sz="2000" b="0" i="1" smtClean="0">
                              <a:solidFill>
                                <a:schemeClr val="tx2"/>
                              </a:solidFill>
                              <a:latin typeface="Cambria Math" panose="02040503050406030204" pitchFamily="18" charset="0"/>
                            </a:rPr>
                          </m:ctrlPr>
                        </m:sSubPr>
                        <m:e>
                          <m:r>
                            <a:rPr lang="en-US" altLang="zh-CN" sz="2000" b="0" i="1" smtClean="0">
                              <a:solidFill>
                                <a:schemeClr val="tx2"/>
                              </a:solidFill>
                              <a:latin typeface="Cambria Math" panose="02040503050406030204" pitchFamily="18" charset="0"/>
                            </a:rPr>
                            <m:t>𝑓</m:t>
                          </m:r>
                        </m:e>
                        <m:sub>
                          <m:r>
                            <a:rPr lang="en-US" altLang="zh-CN" sz="2000" b="0" i="1" smtClean="0">
                              <a:solidFill>
                                <a:schemeClr val="tx2"/>
                              </a:solidFill>
                              <a:latin typeface="Cambria Math" panose="02040503050406030204" pitchFamily="18" charset="0"/>
                            </a:rPr>
                            <m:t>𝜃</m:t>
                          </m:r>
                        </m:sub>
                      </m:sSub>
                      <m:d>
                        <m:dPr>
                          <m:ctrlPr>
                            <a:rPr lang="en-US" altLang="zh-CN" sz="2000" b="0" i="1" smtClean="0">
                              <a:solidFill>
                                <a:schemeClr val="tx2"/>
                              </a:solidFill>
                              <a:latin typeface="Cambria Math" panose="02040503050406030204" pitchFamily="18" charset="0"/>
                            </a:rPr>
                          </m:ctrlPr>
                        </m:dPr>
                        <m:e>
                          <m:sSub>
                            <m:sSubPr>
                              <m:ctrlPr>
                                <a:rPr lang="en-US" altLang="zh-CN" sz="2000" b="0" i="1" smtClean="0">
                                  <a:solidFill>
                                    <a:schemeClr val="tx2"/>
                                  </a:solidFill>
                                  <a:latin typeface="Cambria Math" panose="02040503050406030204" pitchFamily="18" charset="0"/>
                                </a:rPr>
                              </m:ctrlPr>
                            </m:sSubPr>
                            <m:e>
                              <m:r>
                                <a:rPr lang="en-US" altLang="zh-CN" sz="2000" b="0" i="1" smtClean="0">
                                  <a:solidFill>
                                    <a:schemeClr val="tx2"/>
                                  </a:solidFill>
                                  <a:latin typeface="Cambria Math" panose="02040503050406030204" pitchFamily="18" charset="0"/>
                                </a:rPr>
                                <m:t>𝑥</m:t>
                              </m:r>
                            </m:e>
                            <m:sub>
                              <m:r>
                                <a:rPr lang="en-US" altLang="zh-CN" sz="2000" b="0" i="1" smtClean="0">
                                  <a:solidFill>
                                    <a:schemeClr val="tx2"/>
                                  </a:solidFill>
                                  <a:latin typeface="Cambria Math" panose="02040503050406030204" pitchFamily="18" charset="0"/>
                                </a:rPr>
                                <m:t>𝑖</m:t>
                              </m:r>
                            </m:sub>
                          </m:sSub>
                        </m:e>
                      </m:d>
                      <m:r>
                        <a:rPr lang="en-US" altLang="zh-CN" sz="2000" b="0" i="1" smtClean="0">
                          <a:solidFill>
                            <a:schemeClr val="tx2"/>
                          </a:solidFill>
                          <a:latin typeface="Cambria Math" panose="02040503050406030204" pitchFamily="18" charset="0"/>
                        </a:rPr>
                        <m:t>−</m:t>
                      </m:r>
                      <m:sSup>
                        <m:sSupPr>
                          <m:ctrlPr>
                            <a:rPr lang="en-US" altLang="zh-CN" sz="2000" b="0" i="1" smtClean="0">
                              <a:solidFill>
                                <a:schemeClr val="tx2"/>
                              </a:solidFill>
                              <a:latin typeface="Cambria Math" panose="02040503050406030204" pitchFamily="18" charset="0"/>
                            </a:rPr>
                          </m:ctrlPr>
                        </m:sSupPr>
                        <m:e>
                          <m:r>
                            <a:rPr lang="en-US" altLang="zh-CN" sz="2000" b="0" i="1" smtClean="0">
                              <a:solidFill>
                                <a:schemeClr val="tx2"/>
                              </a:solidFill>
                              <a:latin typeface="Cambria Math" panose="02040503050406030204" pitchFamily="18" charset="0"/>
                            </a:rPr>
                            <m:t>𝑓</m:t>
                          </m:r>
                        </m:e>
                        <m:sup>
                          <m:r>
                            <a:rPr lang="en-US" altLang="zh-CN" sz="2000" b="0" i="1" smtClean="0">
                              <a:solidFill>
                                <a:schemeClr val="tx2"/>
                              </a:solidFill>
                              <a:latin typeface="Cambria Math" panose="02040503050406030204" pitchFamily="18" charset="0"/>
                            </a:rPr>
                            <m:t>∗</m:t>
                          </m:r>
                        </m:sup>
                      </m:sSup>
                      <m:d>
                        <m:dPr>
                          <m:ctrlPr>
                            <a:rPr lang="en-US" altLang="zh-CN" sz="2000" b="0" i="1" smtClean="0">
                              <a:solidFill>
                                <a:schemeClr val="tx2"/>
                              </a:solidFill>
                              <a:latin typeface="Cambria Math" panose="02040503050406030204" pitchFamily="18" charset="0"/>
                            </a:rPr>
                          </m:ctrlPr>
                        </m:dPr>
                        <m:e>
                          <m:sSub>
                            <m:sSubPr>
                              <m:ctrlPr>
                                <a:rPr lang="en-US" altLang="zh-CN" sz="2000" b="0" i="1" smtClean="0">
                                  <a:solidFill>
                                    <a:schemeClr val="tx2"/>
                                  </a:solidFill>
                                  <a:latin typeface="Cambria Math" panose="02040503050406030204" pitchFamily="18" charset="0"/>
                                </a:rPr>
                              </m:ctrlPr>
                            </m:sSubPr>
                            <m:e>
                              <m:r>
                                <a:rPr lang="en-US" altLang="zh-CN" sz="2000" b="0" i="1" smtClean="0">
                                  <a:solidFill>
                                    <a:schemeClr val="tx2"/>
                                  </a:solidFill>
                                  <a:latin typeface="Cambria Math" panose="02040503050406030204" pitchFamily="18" charset="0"/>
                                </a:rPr>
                                <m:t>𝑥</m:t>
                              </m:r>
                            </m:e>
                            <m:sub>
                              <m:r>
                                <a:rPr lang="en-US" altLang="zh-CN" sz="2000" b="0" i="1" smtClean="0">
                                  <a:solidFill>
                                    <a:schemeClr val="tx2"/>
                                  </a:solidFill>
                                  <a:latin typeface="Cambria Math" panose="02040503050406030204" pitchFamily="18" charset="0"/>
                                </a:rPr>
                                <m:t>𝑖</m:t>
                              </m:r>
                            </m:sub>
                          </m:sSub>
                        </m:e>
                      </m:d>
                      <m:r>
                        <a:rPr lang="en-US" altLang="zh-CN" sz="2000" b="0" i="1" smtClean="0">
                          <a:solidFill>
                            <a:schemeClr val="tx2"/>
                          </a:solidFill>
                          <a:latin typeface="Cambria Math" panose="02040503050406030204" pitchFamily="18" charset="0"/>
                        </a:rPr>
                        <m:t>)</m:t>
                      </m:r>
                      <m:r>
                        <m:rPr>
                          <m:sty m:val="p"/>
                        </m:rPr>
                        <a:rPr lang="en-US" altLang="zh-CN" sz="2000">
                          <a:solidFill>
                            <a:schemeClr val="tx2"/>
                          </a:solidFill>
                          <a:latin typeface="Cambria Math" panose="02040503050406030204" pitchFamily="18" charset="0"/>
                        </a:rPr>
                        <m:t>∇</m:t>
                      </m:r>
                      <m:sSub>
                        <m:sSubPr>
                          <m:ctrlPr>
                            <a:rPr lang="en-US" altLang="zh-CN" sz="2000" i="1">
                              <a:solidFill>
                                <a:schemeClr val="tx2"/>
                              </a:solidFill>
                              <a:latin typeface="Cambria Math" panose="02040503050406030204" pitchFamily="18" charset="0"/>
                            </a:rPr>
                          </m:ctrlPr>
                        </m:sSubPr>
                        <m:e>
                          <m:r>
                            <a:rPr lang="en-US" altLang="zh-CN" sz="2000" i="1">
                              <a:solidFill>
                                <a:schemeClr val="tx2"/>
                              </a:solidFill>
                              <a:latin typeface="Cambria Math" panose="02040503050406030204" pitchFamily="18" charset="0"/>
                            </a:rPr>
                            <m:t>𝑓</m:t>
                          </m:r>
                        </m:e>
                        <m:sub>
                          <m:r>
                            <a:rPr lang="en-US" altLang="zh-CN" sz="2000" i="1">
                              <a:solidFill>
                                <a:schemeClr val="tx2"/>
                              </a:solidFill>
                              <a:latin typeface="Cambria Math" panose="02040503050406030204" pitchFamily="18" charset="0"/>
                            </a:rPr>
                            <m:t>𝜃</m:t>
                          </m:r>
                        </m:sub>
                      </m:sSub>
                      <m:r>
                        <a:rPr lang="en-US" altLang="zh-CN" sz="2000" i="1">
                          <a:solidFill>
                            <a:schemeClr val="tx2"/>
                          </a:solidFill>
                          <a:latin typeface="Cambria Math" panose="02040503050406030204" pitchFamily="18" charset="0"/>
                        </a:rPr>
                        <m:t>(</m:t>
                      </m:r>
                      <m:sSub>
                        <m:sSubPr>
                          <m:ctrlPr>
                            <a:rPr lang="en-US" altLang="zh-CN" sz="2000" i="1">
                              <a:solidFill>
                                <a:schemeClr val="tx2"/>
                              </a:solidFill>
                              <a:latin typeface="Cambria Math" panose="02040503050406030204" pitchFamily="18" charset="0"/>
                            </a:rPr>
                          </m:ctrlPr>
                        </m:sSubPr>
                        <m:e>
                          <m:r>
                            <a:rPr lang="en-US" altLang="zh-CN" sz="2000" i="1">
                              <a:solidFill>
                                <a:schemeClr val="tx2"/>
                              </a:solidFill>
                              <a:latin typeface="Cambria Math" panose="02040503050406030204" pitchFamily="18" charset="0"/>
                            </a:rPr>
                            <m:t>𝑥</m:t>
                          </m:r>
                        </m:e>
                        <m:sub>
                          <m:r>
                            <a:rPr lang="en-US" altLang="zh-CN" sz="2000" i="1">
                              <a:solidFill>
                                <a:schemeClr val="tx2"/>
                              </a:solidFill>
                              <a:latin typeface="Cambria Math" panose="02040503050406030204" pitchFamily="18" charset="0"/>
                            </a:rPr>
                            <m:t>𝑖</m:t>
                          </m:r>
                        </m:sub>
                      </m:sSub>
                      <m:r>
                        <a:rPr lang="en-US" altLang="zh-CN" sz="2000" i="1">
                          <a:solidFill>
                            <a:schemeClr val="tx2"/>
                          </a:solidFill>
                          <a:latin typeface="Cambria Math" panose="02040503050406030204" pitchFamily="18" charset="0"/>
                        </a:rPr>
                        <m:t>)</m:t>
                      </m:r>
                    </m:oMath>
                  </m:oMathPara>
                </a14:m>
                <a:endParaRPr lang="zh-CN" altLang="en-US" sz="2000" dirty="0">
                  <a:solidFill>
                    <a:schemeClr val="tx2"/>
                  </a:solidFill>
                </a:endParaRPr>
              </a:p>
            </p:txBody>
          </p:sp>
        </mc:Choice>
        <mc:Fallback xmlns="">
          <p:sp>
            <p:nvSpPr>
              <p:cNvPr id="9" name="文本框 8">
                <a:extLst>
                  <a:ext uri="{FF2B5EF4-FFF2-40B4-BE49-F238E27FC236}">
                    <a16:creationId xmlns:a16="http://schemas.microsoft.com/office/drawing/2014/main" id="{F315F9DA-4FAE-6DEA-F293-DDADD798192B}"/>
                  </a:ext>
                </a:extLst>
              </p:cNvPr>
              <p:cNvSpPr txBox="1">
                <a:spLocks noRot="1" noChangeAspect="1" noMove="1" noResize="1" noEditPoints="1" noAdjustHandles="1" noChangeArrowheads="1" noChangeShapeType="1" noTextEdit="1"/>
              </p:cNvSpPr>
              <p:nvPr/>
            </p:nvSpPr>
            <p:spPr>
              <a:xfrm>
                <a:off x="3078480" y="876289"/>
                <a:ext cx="6487160" cy="69711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497A455-7A6A-1EBB-F342-E6D43193AB59}"/>
                  </a:ext>
                </a:extLst>
              </p:cNvPr>
              <p:cNvSpPr txBox="1"/>
              <p:nvPr/>
            </p:nvSpPr>
            <p:spPr>
              <a:xfrm>
                <a:off x="1991360" y="1498030"/>
                <a:ext cx="9088120" cy="6705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b="0" i="1" smtClean="0">
                              <a:solidFill>
                                <a:schemeClr val="tx2"/>
                              </a:solidFill>
                              <a:latin typeface="Cambria Math" panose="02040503050406030204" pitchFamily="18" charset="0"/>
                            </a:rPr>
                          </m:ctrlPr>
                        </m:sSupPr>
                        <m:e>
                          <m:r>
                            <m:rPr>
                              <m:sty m:val="p"/>
                            </m:rPr>
                            <a:rPr lang="en-US" altLang="zh-CN" sz="2000" b="0" i="0" smtClean="0">
                              <a:solidFill>
                                <a:schemeClr val="tx2"/>
                              </a:solidFill>
                              <a:latin typeface="Cambria Math" panose="02040503050406030204" pitchFamily="18" charset="0"/>
                            </a:rPr>
                            <m:t>∇</m:t>
                          </m:r>
                        </m:e>
                        <m:sup>
                          <m:r>
                            <a:rPr lang="en-US" altLang="zh-CN" sz="2000" b="0" i="1" smtClean="0">
                              <a:solidFill>
                                <a:schemeClr val="tx2"/>
                              </a:solidFill>
                              <a:latin typeface="Cambria Math" panose="02040503050406030204" pitchFamily="18" charset="0"/>
                            </a:rPr>
                            <m:t>2</m:t>
                          </m:r>
                        </m:sup>
                      </m:sSup>
                      <m:sSub>
                        <m:sSubPr>
                          <m:ctrlPr>
                            <a:rPr lang="en-US" altLang="zh-CN" sz="2000" b="0" i="1" smtClean="0">
                              <a:solidFill>
                                <a:schemeClr val="tx2"/>
                              </a:solidFill>
                              <a:latin typeface="Cambria Math" panose="02040503050406030204" pitchFamily="18" charset="0"/>
                            </a:rPr>
                          </m:ctrlPr>
                        </m:sSubPr>
                        <m:e>
                          <m:r>
                            <a:rPr lang="en-US" altLang="zh-CN" sz="2000" b="0" i="1" smtClean="0">
                              <a:solidFill>
                                <a:schemeClr val="tx2"/>
                              </a:solidFill>
                              <a:latin typeface="Cambria Math" panose="02040503050406030204" pitchFamily="18" charset="0"/>
                            </a:rPr>
                            <m:t>𝑅</m:t>
                          </m:r>
                        </m:e>
                        <m:sub>
                          <m:r>
                            <a:rPr lang="en-US" altLang="zh-CN" sz="2000" b="0" i="1" smtClean="0">
                              <a:solidFill>
                                <a:schemeClr val="tx2"/>
                              </a:solidFill>
                              <a:latin typeface="Cambria Math" panose="02040503050406030204" pitchFamily="18" charset="0"/>
                            </a:rPr>
                            <m:t>𝑠</m:t>
                          </m:r>
                        </m:sub>
                      </m:sSub>
                      <m:r>
                        <a:rPr lang="en-US" altLang="zh-CN" sz="2000" b="0" i="1" smtClean="0">
                          <a:solidFill>
                            <a:schemeClr val="tx2"/>
                          </a:solidFill>
                          <a:latin typeface="Cambria Math" panose="02040503050406030204" pitchFamily="18" charset="0"/>
                        </a:rPr>
                        <m:t>=</m:t>
                      </m:r>
                      <m:f>
                        <m:fPr>
                          <m:ctrlPr>
                            <a:rPr lang="en-US" altLang="zh-CN" sz="2000" i="1">
                              <a:solidFill>
                                <a:schemeClr val="tx2"/>
                              </a:solidFill>
                              <a:latin typeface="Cambria Math" panose="02040503050406030204" pitchFamily="18" charset="0"/>
                            </a:rPr>
                          </m:ctrlPr>
                        </m:fPr>
                        <m:num>
                          <m:r>
                            <a:rPr lang="en-US" altLang="zh-CN" sz="2000" i="1">
                              <a:solidFill>
                                <a:schemeClr val="tx2"/>
                              </a:solidFill>
                              <a:latin typeface="Cambria Math" panose="02040503050406030204" pitchFamily="18" charset="0"/>
                            </a:rPr>
                            <m:t>1</m:t>
                          </m:r>
                        </m:num>
                        <m:den>
                          <m:r>
                            <a:rPr lang="en-US" altLang="zh-CN" sz="2000" i="1">
                              <a:solidFill>
                                <a:schemeClr val="tx2"/>
                              </a:solidFill>
                              <a:latin typeface="Cambria Math" panose="02040503050406030204" pitchFamily="18" charset="0"/>
                            </a:rPr>
                            <m:t>𝑛</m:t>
                          </m:r>
                        </m:den>
                      </m:f>
                      <m:r>
                        <a:rPr lang="en-US" altLang="zh-CN" sz="2000" i="1">
                          <a:solidFill>
                            <a:schemeClr val="tx2"/>
                          </a:solidFill>
                          <a:latin typeface="Cambria Math" panose="02040503050406030204" pitchFamily="18" charset="0"/>
                        </a:rPr>
                        <m:t>∑</m:t>
                      </m:r>
                      <m:d>
                        <m:dPr>
                          <m:ctrlPr>
                            <a:rPr lang="en-US" altLang="zh-CN" sz="2000" i="1">
                              <a:solidFill>
                                <a:schemeClr val="tx2"/>
                              </a:solidFill>
                              <a:latin typeface="Cambria Math" panose="02040503050406030204" pitchFamily="18" charset="0"/>
                            </a:rPr>
                          </m:ctrlPr>
                        </m:dPr>
                        <m:e>
                          <m:sSub>
                            <m:sSubPr>
                              <m:ctrlPr>
                                <a:rPr lang="en-US" altLang="zh-CN" sz="2000" i="1">
                                  <a:solidFill>
                                    <a:schemeClr val="tx2"/>
                                  </a:solidFill>
                                  <a:latin typeface="Cambria Math" panose="02040503050406030204" pitchFamily="18" charset="0"/>
                                </a:rPr>
                              </m:ctrlPr>
                            </m:sSubPr>
                            <m:e>
                              <m:r>
                                <a:rPr lang="en-US" altLang="zh-CN" sz="2000" i="1">
                                  <a:solidFill>
                                    <a:schemeClr val="tx2"/>
                                  </a:solidFill>
                                  <a:latin typeface="Cambria Math" panose="02040503050406030204" pitchFamily="18" charset="0"/>
                                </a:rPr>
                                <m:t>𝑓</m:t>
                              </m:r>
                            </m:e>
                            <m:sub>
                              <m:r>
                                <a:rPr lang="en-US" altLang="zh-CN" sz="2000" i="1">
                                  <a:solidFill>
                                    <a:schemeClr val="tx2"/>
                                  </a:solidFill>
                                  <a:latin typeface="Cambria Math" panose="02040503050406030204" pitchFamily="18" charset="0"/>
                                </a:rPr>
                                <m:t>𝜃</m:t>
                              </m:r>
                            </m:sub>
                          </m:sSub>
                          <m:d>
                            <m:dPr>
                              <m:ctrlPr>
                                <a:rPr lang="en-US" altLang="zh-CN" sz="2000" i="1">
                                  <a:solidFill>
                                    <a:schemeClr val="tx2"/>
                                  </a:solidFill>
                                  <a:latin typeface="Cambria Math" panose="02040503050406030204" pitchFamily="18" charset="0"/>
                                </a:rPr>
                              </m:ctrlPr>
                            </m:dPr>
                            <m:e>
                              <m:sSub>
                                <m:sSubPr>
                                  <m:ctrlPr>
                                    <a:rPr lang="en-US" altLang="zh-CN" sz="2000" i="1">
                                      <a:solidFill>
                                        <a:schemeClr val="tx2"/>
                                      </a:solidFill>
                                      <a:latin typeface="Cambria Math" panose="02040503050406030204" pitchFamily="18" charset="0"/>
                                    </a:rPr>
                                  </m:ctrlPr>
                                </m:sSubPr>
                                <m:e>
                                  <m:r>
                                    <a:rPr lang="en-US" altLang="zh-CN" sz="2000" i="1">
                                      <a:solidFill>
                                        <a:schemeClr val="tx2"/>
                                      </a:solidFill>
                                      <a:latin typeface="Cambria Math" panose="02040503050406030204" pitchFamily="18" charset="0"/>
                                    </a:rPr>
                                    <m:t>𝑥</m:t>
                                  </m:r>
                                </m:e>
                                <m:sub>
                                  <m:r>
                                    <a:rPr lang="en-US" altLang="zh-CN" sz="2000" i="1">
                                      <a:solidFill>
                                        <a:schemeClr val="tx2"/>
                                      </a:solidFill>
                                      <a:latin typeface="Cambria Math" panose="02040503050406030204" pitchFamily="18" charset="0"/>
                                    </a:rPr>
                                    <m:t>𝑖</m:t>
                                  </m:r>
                                </m:sub>
                              </m:sSub>
                            </m:e>
                          </m:d>
                          <m:r>
                            <a:rPr lang="en-US" altLang="zh-CN" sz="2000" i="1">
                              <a:solidFill>
                                <a:schemeClr val="tx2"/>
                              </a:solidFill>
                              <a:latin typeface="Cambria Math" panose="02040503050406030204" pitchFamily="18" charset="0"/>
                            </a:rPr>
                            <m:t>−</m:t>
                          </m:r>
                          <m:sSup>
                            <m:sSupPr>
                              <m:ctrlPr>
                                <a:rPr lang="en-US" altLang="zh-CN" sz="2000" i="1">
                                  <a:solidFill>
                                    <a:schemeClr val="tx2"/>
                                  </a:solidFill>
                                  <a:latin typeface="Cambria Math" panose="02040503050406030204" pitchFamily="18" charset="0"/>
                                </a:rPr>
                              </m:ctrlPr>
                            </m:sSupPr>
                            <m:e>
                              <m:r>
                                <a:rPr lang="en-US" altLang="zh-CN" sz="2000" i="1">
                                  <a:solidFill>
                                    <a:schemeClr val="tx2"/>
                                  </a:solidFill>
                                  <a:latin typeface="Cambria Math" panose="02040503050406030204" pitchFamily="18" charset="0"/>
                                </a:rPr>
                                <m:t>𝑓</m:t>
                              </m:r>
                            </m:e>
                            <m:sup>
                              <m:r>
                                <a:rPr lang="en-US" altLang="zh-CN" sz="2000" i="1">
                                  <a:solidFill>
                                    <a:schemeClr val="tx2"/>
                                  </a:solidFill>
                                  <a:latin typeface="Cambria Math" panose="02040503050406030204" pitchFamily="18" charset="0"/>
                                </a:rPr>
                                <m:t>∗</m:t>
                              </m:r>
                            </m:sup>
                          </m:sSup>
                          <m:d>
                            <m:dPr>
                              <m:ctrlPr>
                                <a:rPr lang="en-US" altLang="zh-CN" sz="2000" i="1">
                                  <a:solidFill>
                                    <a:schemeClr val="tx2"/>
                                  </a:solidFill>
                                  <a:latin typeface="Cambria Math" panose="02040503050406030204" pitchFamily="18" charset="0"/>
                                </a:rPr>
                              </m:ctrlPr>
                            </m:dPr>
                            <m:e>
                              <m:sSub>
                                <m:sSubPr>
                                  <m:ctrlPr>
                                    <a:rPr lang="en-US" altLang="zh-CN" sz="2000" i="1">
                                      <a:solidFill>
                                        <a:schemeClr val="tx2"/>
                                      </a:solidFill>
                                      <a:latin typeface="Cambria Math" panose="02040503050406030204" pitchFamily="18" charset="0"/>
                                    </a:rPr>
                                  </m:ctrlPr>
                                </m:sSubPr>
                                <m:e>
                                  <m:r>
                                    <a:rPr lang="en-US" altLang="zh-CN" sz="2000" i="1">
                                      <a:solidFill>
                                        <a:schemeClr val="tx2"/>
                                      </a:solidFill>
                                      <a:latin typeface="Cambria Math" panose="02040503050406030204" pitchFamily="18" charset="0"/>
                                    </a:rPr>
                                    <m:t>𝑥</m:t>
                                  </m:r>
                                </m:e>
                                <m:sub>
                                  <m:r>
                                    <a:rPr lang="en-US" altLang="zh-CN" sz="2000" i="1">
                                      <a:solidFill>
                                        <a:schemeClr val="tx2"/>
                                      </a:solidFill>
                                      <a:latin typeface="Cambria Math" panose="02040503050406030204" pitchFamily="18" charset="0"/>
                                    </a:rPr>
                                    <m:t>𝑖</m:t>
                                  </m:r>
                                </m:sub>
                              </m:sSub>
                            </m:e>
                          </m:d>
                        </m:e>
                      </m:d>
                      <m:sSup>
                        <m:sSupPr>
                          <m:ctrlPr>
                            <a:rPr lang="en-US" altLang="zh-CN" sz="2000" i="1">
                              <a:solidFill>
                                <a:schemeClr val="tx2"/>
                              </a:solidFill>
                              <a:latin typeface="Cambria Math" panose="02040503050406030204" pitchFamily="18" charset="0"/>
                            </a:rPr>
                          </m:ctrlPr>
                        </m:sSupPr>
                        <m:e>
                          <m:r>
                            <m:rPr>
                              <m:sty m:val="p"/>
                            </m:rPr>
                            <a:rPr lang="en-US" altLang="zh-CN" sz="2000">
                              <a:solidFill>
                                <a:schemeClr val="tx2"/>
                              </a:solidFill>
                              <a:latin typeface="Cambria Math" panose="02040503050406030204" pitchFamily="18" charset="0"/>
                            </a:rPr>
                            <m:t>∇</m:t>
                          </m:r>
                        </m:e>
                        <m:sup>
                          <m:r>
                            <a:rPr lang="en-US" altLang="zh-CN" sz="2000">
                              <a:solidFill>
                                <a:schemeClr val="tx2"/>
                              </a:solidFill>
                              <a:latin typeface="Cambria Math" panose="02040503050406030204" pitchFamily="18" charset="0"/>
                            </a:rPr>
                            <m:t>2</m:t>
                          </m:r>
                        </m:sup>
                      </m:sSup>
                      <m:sSub>
                        <m:sSubPr>
                          <m:ctrlPr>
                            <a:rPr lang="en-US" altLang="zh-CN" sz="2000" i="1">
                              <a:solidFill>
                                <a:schemeClr val="tx2"/>
                              </a:solidFill>
                              <a:latin typeface="Cambria Math" panose="02040503050406030204" pitchFamily="18" charset="0"/>
                            </a:rPr>
                          </m:ctrlPr>
                        </m:sSubPr>
                        <m:e>
                          <m:r>
                            <a:rPr lang="en-US" altLang="zh-CN" sz="2000" i="1">
                              <a:solidFill>
                                <a:schemeClr val="tx2"/>
                              </a:solidFill>
                              <a:latin typeface="Cambria Math" panose="02040503050406030204" pitchFamily="18" charset="0"/>
                            </a:rPr>
                            <m:t>𝑓</m:t>
                          </m:r>
                        </m:e>
                        <m:sub>
                          <m:r>
                            <a:rPr lang="en-US" altLang="zh-CN" sz="2000" i="1">
                              <a:solidFill>
                                <a:schemeClr val="tx2"/>
                              </a:solidFill>
                              <a:latin typeface="Cambria Math" panose="02040503050406030204" pitchFamily="18" charset="0"/>
                            </a:rPr>
                            <m:t>𝜃</m:t>
                          </m:r>
                        </m:sub>
                      </m:sSub>
                      <m:d>
                        <m:dPr>
                          <m:ctrlPr>
                            <a:rPr lang="en-US" altLang="zh-CN" sz="2000" i="1">
                              <a:solidFill>
                                <a:schemeClr val="tx2"/>
                              </a:solidFill>
                              <a:latin typeface="Cambria Math" panose="02040503050406030204" pitchFamily="18" charset="0"/>
                            </a:rPr>
                          </m:ctrlPr>
                        </m:dPr>
                        <m:e>
                          <m:sSub>
                            <m:sSubPr>
                              <m:ctrlPr>
                                <a:rPr lang="en-US" altLang="zh-CN" sz="2000" i="1">
                                  <a:solidFill>
                                    <a:schemeClr val="tx2"/>
                                  </a:solidFill>
                                  <a:latin typeface="Cambria Math" panose="02040503050406030204" pitchFamily="18" charset="0"/>
                                </a:rPr>
                              </m:ctrlPr>
                            </m:sSubPr>
                            <m:e>
                              <m:r>
                                <a:rPr lang="en-US" altLang="zh-CN" sz="2000" i="1">
                                  <a:solidFill>
                                    <a:schemeClr val="tx2"/>
                                  </a:solidFill>
                                  <a:latin typeface="Cambria Math" panose="02040503050406030204" pitchFamily="18" charset="0"/>
                                </a:rPr>
                                <m:t>𝑥</m:t>
                              </m:r>
                            </m:e>
                            <m:sub>
                              <m:r>
                                <a:rPr lang="en-US" altLang="zh-CN" sz="2000" i="1">
                                  <a:solidFill>
                                    <a:schemeClr val="tx2"/>
                                  </a:solidFill>
                                  <a:latin typeface="Cambria Math" panose="02040503050406030204" pitchFamily="18" charset="0"/>
                                </a:rPr>
                                <m:t>𝑖</m:t>
                              </m:r>
                            </m:sub>
                          </m:sSub>
                        </m:e>
                      </m:d>
                      <m:r>
                        <a:rPr lang="en-US" altLang="zh-CN" sz="2000" b="0" i="0" smtClean="0">
                          <a:solidFill>
                            <a:schemeClr val="tx2"/>
                          </a:solidFill>
                          <a:latin typeface="Cambria Math" panose="02040503050406030204" pitchFamily="18" charset="0"/>
                        </a:rPr>
                        <m:t>+</m:t>
                      </m:r>
                      <m:f>
                        <m:fPr>
                          <m:ctrlPr>
                            <a:rPr lang="en-US" altLang="zh-CN" sz="2000" i="1">
                              <a:solidFill>
                                <a:schemeClr val="tx2"/>
                              </a:solidFill>
                              <a:latin typeface="Cambria Math" panose="02040503050406030204" pitchFamily="18" charset="0"/>
                            </a:rPr>
                          </m:ctrlPr>
                        </m:fPr>
                        <m:num>
                          <m:r>
                            <a:rPr lang="en-US" altLang="zh-CN" sz="2000" i="1">
                              <a:solidFill>
                                <a:schemeClr val="tx2"/>
                              </a:solidFill>
                              <a:latin typeface="Cambria Math" panose="02040503050406030204" pitchFamily="18" charset="0"/>
                            </a:rPr>
                            <m:t>1</m:t>
                          </m:r>
                        </m:num>
                        <m:den>
                          <m:r>
                            <a:rPr lang="en-US" altLang="zh-CN" sz="2000" i="1">
                              <a:solidFill>
                                <a:schemeClr val="tx2"/>
                              </a:solidFill>
                              <a:latin typeface="Cambria Math" panose="02040503050406030204" pitchFamily="18" charset="0"/>
                            </a:rPr>
                            <m:t>𝑛</m:t>
                          </m:r>
                        </m:den>
                      </m:f>
                      <m:r>
                        <a:rPr lang="en-US" altLang="zh-CN" sz="2000" i="1">
                          <a:solidFill>
                            <a:schemeClr val="tx2"/>
                          </a:solidFill>
                          <a:latin typeface="Cambria Math" panose="02040503050406030204" pitchFamily="18" charset="0"/>
                        </a:rPr>
                        <m:t>∑</m:t>
                      </m:r>
                      <m:r>
                        <m:rPr>
                          <m:sty m:val="p"/>
                        </m:rPr>
                        <a:rPr lang="en-US" altLang="zh-CN" sz="2000">
                          <a:solidFill>
                            <a:schemeClr val="tx2"/>
                          </a:solidFill>
                          <a:latin typeface="Cambria Math" panose="02040503050406030204" pitchFamily="18" charset="0"/>
                        </a:rPr>
                        <m:t>∇</m:t>
                      </m:r>
                      <m:sSub>
                        <m:sSubPr>
                          <m:ctrlPr>
                            <a:rPr lang="en-US" altLang="zh-CN" sz="2000" i="1">
                              <a:solidFill>
                                <a:schemeClr val="tx2"/>
                              </a:solidFill>
                              <a:latin typeface="Cambria Math" panose="02040503050406030204" pitchFamily="18" charset="0"/>
                            </a:rPr>
                          </m:ctrlPr>
                        </m:sSubPr>
                        <m:e>
                          <m:r>
                            <a:rPr lang="en-US" altLang="zh-CN" sz="2000" i="1">
                              <a:solidFill>
                                <a:schemeClr val="tx2"/>
                              </a:solidFill>
                              <a:latin typeface="Cambria Math" panose="02040503050406030204" pitchFamily="18" charset="0"/>
                            </a:rPr>
                            <m:t>𝑓</m:t>
                          </m:r>
                        </m:e>
                        <m:sub>
                          <m:r>
                            <a:rPr lang="en-US" altLang="zh-CN" sz="2000" i="1">
                              <a:solidFill>
                                <a:schemeClr val="tx2"/>
                              </a:solidFill>
                              <a:latin typeface="Cambria Math" panose="02040503050406030204" pitchFamily="18" charset="0"/>
                            </a:rPr>
                            <m:t>𝜃</m:t>
                          </m:r>
                        </m:sub>
                      </m:sSub>
                      <m:d>
                        <m:dPr>
                          <m:ctrlPr>
                            <a:rPr lang="en-US" altLang="zh-CN" sz="2000" i="1">
                              <a:solidFill>
                                <a:schemeClr val="tx2"/>
                              </a:solidFill>
                              <a:latin typeface="Cambria Math" panose="02040503050406030204" pitchFamily="18" charset="0"/>
                            </a:rPr>
                          </m:ctrlPr>
                        </m:dPr>
                        <m:e>
                          <m:sSub>
                            <m:sSubPr>
                              <m:ctrlPr>
                                <a:rPr lang="en-US" altLang="zh-CN" sz="2000" i="1">
                                  <a:solidFill>
                                    <a:schemeClr val="tx2"/>
                                  </a:solidFill>
                                  <a:latin typeface="Cambria Math" panose="02040503050406030204" pitchFamily="18" charset="0"/>
                                </a:rPr>
                              </m:ctrlPr>
                            </m:sSubPr>
                            <m:e>
                              <m:r>
                                <a:rPr lang="en-US" altLang="zh-CN" sz="2000" i="1">
                                  <a:solidFill>
                                    <a:schemeClr val="tx2"/>
                                  </a:solidFill>
                                  <a:latin typeface="Cambria Math" panose="02040503050406030204" pitchFamily="18" charset="0"/>
                                </a:rPr>
                                <m:t>𝑥</m:t>
                              </m:r>
                            </m:e>
                            <m:sub>
                              <m:r>
                                <a:rPr lang="en-US" altLang="zh-CN" sz="2000" i="1">
                                  <a:solidFill>
                                    <a:schemeClr val="tx2"/>
                                  </a:solidFill>
                                  <a:latin typeface="Cambria Math" panose="02040503050406030204" pitchFamily="18" charset="0"/>
                                </a:rPr>
                                <m:t>𝑖</m:t>
                              </m:r>
                            </m:sub>
                          </m:sSub>
                        </m:e>
                      </m:d>
                      <m:sSup>
                        <m:sSupPr>
                          <m:ctrlPr>
                            <a:rPr lang="en-US" altLang="zh-CN" sz="2000" b="0" i="1" smtClean="0">
                              <a:solidFill>
                                <a:schemeClr val="tx2"/>
                              </a:solidFill>
                              <a:latin typeface="Cambria Math" panose="02040503050406030204" pitchFamily="18" charset="0"/>
                            </a:rPr>
                          </m:ctrlPr>
                        </m:sSupPr>
                        <m:e>
                          <m:r>
                            <m:rPr>
                              <m:sty m:val="p"/>
                            </m:rPr>
                            <a:rPr lang="en-US" altLang="zh-CN" sz="2000">
                              <a:solidFill>
                                <a:schemeClr val="tx2"/>
                              </a:solidFill>
                              <a:latin typeface="Cambria Math" panose="02040503050406030204" pitchFamily="18" charset="0"/>
                            </a:rPr>
                            <m:t>∇</m:t>
                          </m:r>
                        </m:e>
                        <m:sup>
                          <m:r>
                            <a:rPr lang="en-US" altLang="zh-CN" sz="2000" b="0" i="1" smtClean="0">
                              <a:solidFill>
                                <a:schemeClr val="tx2"/>
                              </a:solidFill>
                              <a:latin typeface="Cambria Math" panose="02040503050406030204" pitchFamily="18" charset="0"/>
                            </a:rPr>
                            <m:t>𝑇</m:t>
                          </m:r>
                        </m:sup>
                      </m:sSup>
                      <m:sSub>
                        <m:sSubPr>
                          <m:ctrlPr>
                            <a:rPr lang="en-US" altLang="zh-CN" sz="2000" i="1">
                              <a:solidFill>
                                <a:schemeClr val="tx2"/>
                              </a:solidFill>
                              <a:latin typeface="Cambria Math" panose="02040503050406030204" pitchFamily="18" charset="0"/>
                            </a:rPr>
                          </m:ctrlPr>
                        </m:sSubPr>
                        <m:e>
                          <m:r>
                            <a:rPr lang="en-US" altLang="zh-CN" sz="2000" i="1">
                              <a:solidFill>
                                <a:schemeClr val="tx2"/>
                              </a:solidFill>
                              <a:latin typeface="Cambria Math" panose="02040503050406030204" pitchFamily="18" charset="0"/>
                            </a:rPr>
                            <m:t>𝑓</m:t>
                          </m:r>
                        </m:e>
                        <m:sub>
                          <m:r>
                            <a:rPr lang="en-US" altLang="zh-CN" sz="2000" i="1">
                              <a:solidFill>
                                <a:schemeClr val="tx2"/>
                              </a:solidFill>
                              <a:latin typeface="Cambria Math" panose="02040503050406030204" pitchFamily="18" charset="0"/>
                            </a:rPr>
                            <m:t>𝜃</m:t>
                          </m:r>
                        </m:sub>
                      </m:sSub>
                      <m:r>
                        <a:rPr lang="en-US" altLang="zh-CN" sz="2000" i="1">
                          <a:solidFill>
                            <a:schemeClr val="tx2"/>
                          </a:solidFill>
                          <a:latin typeface="Cambria Math" panose="02040503050406030204" pitchFamily="18" charset="0"/>
                        </a:rPr>
                        <m:t>(</m:t>
                      </m:r>
                      <m:sSub>
                        <m:sSubPr>
                          <m:ctrlPr>
                            <a:rPr lang="en-US" altLang="zh-CN" sz="2000" i="1">
                              <a:solidFill>
                                <a:schemeClr val="tx2"/>
                              </a:solidFill>
                              <a:latin typeface="Cambria Math" panose="02040503050406030204" pitchFamily="18" charset="0"/>
                            </a:rPr>
                          </m:ctrlPr>
                        </m:sSubPr>
                        <m:e>
                          <m:r>
                            <a:rPr lang="en-US" altLang="zh-CN" sz="2000" i="1">
                              <a:solidFill>
                                <a:schemeClr val="tx2"/>
                              </a:solidFill>
                              <a:latin typeface="Cambria Math" panose="02040503050406030204" pitchFamily="18" charset="0"/>
                            </a:rPr>
                            <m:t>𝑥</m:t>
                          </m:r>
                        </m:e>
                        <m:sub>
                          <m:r>
                            <a:rPr lang="en-US" altLang="zh-CN" sz="2000" i="1">
                              <a:solidFill>
                                <a:schemeClr val="tx2"/>
                              </a:solidFill>
                              <a:latin typeface="Cambria Math" panose="02040503050406030204" pitchFamily="18" charset="0"/>
                            </a:rPr>
                            <m:t>𝑖</m:t>
                          </m:r>
                        </m:sub>
                      </m:sSub>
                      <m:r>
                        <a:rPr lang="en-US" altLang="zh-CN" sz="2000" i="1">
                          <a:solidFill>
                            <a:schemeClr val="tx2"/>
                          </a:solidFill>
                          <a:latin typeface="Cambria Math" panose="02040503050406030204" pitchFamily="18" charset="0"/>
                        </a:rPr>
                        <m:t>)</m:t>
                      </m:r>
                    </m:oMath>
                  </m:oMathPara>
                </a14:m>
                <a:endParaRPr lang="zh-CN" altLang="en-US" sz="2000" dirty="0">
                  <a:solidFill>
                    <a:schemeClr val="tx2"/>
                  </a:solidFill>
                </a:endParaRPr>
              </a:p>
            </p:txBody>
          </p:sp>
        </mc:Choice>
        <mc:Fallback xmlns="">
          <p:sp>
            <p:nvSpPr>
              <p:cNvPr id="11" name="文本框 10">
                <a:extLst>
                  <a:ext uri="{FF2B5EF4-FFF2-40B4-BE49-F238E27FC236}">
                    <a16:creationId xmlns:a16="http://schemas.microsoft.com/office/drawing/2014/main" id="{4497A455-7A6A-1EBB-F342-E6D43193AB59}"/>
                  </a:ext>
                </a:extLst>
              </p:cNvPr>
              <p:cNvSpPr txBox="1">
                <a:spLocks noRot="1" noChangeAspect="1" noMove="1" noResize="1" noEditPoints="1" noAdjustHandles="1" noChangeArrowheads="1" noChangeShapeType="1" noTextEdit="1"/>
              </p:cNvSpPr>
              <p:nvPr/>
            </p:nvSpPr>
            <p:spPr>
              <a:xfrm>
                <a:off x="1991360" y="1498030"/>
                <a:ext cx="9088120" cy="670568"/>
              </a:xfrm>
              <a:prstGeom prst="rect">
                <a:avLst/>
              </a:prstGeom>
              <a:blipFill>
                <a:blip r:embed="rId6"/>
                <a:stretch>
                  <a:fillRect/>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4782AF06-558E-FE3B-42C2-3CFC9B41C7FF}"/>
              </a:ext>
            </a:extLst>
          </p:cNvPr>
          <p:cNvPicPr>
            <a:picLocks noChangeAspect="1"/>
          </p:cNvPicPr>
          <p:nvPr/>
        </p:nvPicPr>
        <p:blipFill>
          <a:blip r:embed="rId7"/>
          <a:stretch>
            <a:fillRect/>
          </a:stretch>
        </p:blipFill>
        <p:spPr>
          <a:xfrm>
            <a:off x="2799080" y="3132614"/>
            <a:ext cx="7030720" cy="3043952"/>
          </a:xfrm>
          <a:prstGeom prst="rect">
            <a:avLst/>
          </a:prstGeom>
        </p:spPr>
      </p:pic>
    </p:spTree>
    <p:extLst>
      <p:ext uri="{BB962C8B-B14F-4D97-AF65-F5344CB8AC3E}">
        <p14:creationId xmlns:p14="http://schemas.microsoft.com/office/powerpoint/2010/main" val="2741198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F1220B-C774-7A35-FD45-1D877B8D4725}"/>
              </a:ext>
            </a:extLst>
          </p:cNvPr>
          <p:cNvSpPr>
            <a:spLocks noGrp="1"/>
          </p:cNvSpPr>
          <p:nvPr>
            <p:ph type="title"/>
          </p:nvPr>
        </p:nvSpPr>
        <p:spPr>
          <a:xfrm>
            <a:off x="0" y="1915160"/>
            <a:ext cx="12192000" cy="761979"/>
          </a:xfrm>
        </p:spPr>
        <p:txBody>
          <a:bodyPr/>
          <a:lstStyle/>
          <a:p>
            <a:pPr algn="ctr"/>
            <a:r>
              <a:rPr lang="en-US" altLang="zh-CN" sz="2800" dirty="0">
                <a:solidFill>
                  <a:schemeClr val="tx2"/>
                </a:solidFill>
              </a:rPr>
              <a:t>Visualize implicit regularization by modified gradient flow</a:t>
            </a:r>
            <a:endParaRPr lang="zh-CN" altLang="en-US" sz="2800" dirty="0">
              <a:solidFill>
                <a:schemeClr val="tx2"/>
              </a:solidFill>
            </a:endParaRPr>
          </a:p>
        </p:txBody>
      </p:sp>
      <p:sp>
        <p:nvSpPr>
          <p:cNvPr id="3" name="标题 1">
            <a:extLst>
              <a:ext uri="{FF2B5EF4-FFF2-40B4-BE49-F238E27FC236}">
                <a16:creationId xmlns:a16="http://schemas.microsoft.com/office/drawing/2014/main" id="{D8236FB5-F4D4-366B-3530-881171445602}"/>
              </a:ext>
            </a:extLst>
          </p:cNvPr>
          <p:cNvSpPr txBox="1">
            <a:spLocks/>
          </p:cNvSpPr>
          <p:nvPr/>
        </p:nvSpPr>
        <p:spPr>
          <a:xfrm>
            <a:off x="0" y="2971800"/>
            <a:ext cx="12192000" cy="761979"/>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2800" dirty="0">
                <a:solidFill>
                  <a:schemeClr val="tx2"/>
                </a:solidFill>
              </a:rPr>
              <a:t>Implicit regularization on condensation</a:t>
            </a:r>
            <a:endParaRPr lang="zh-CN" altLang="en-US" sz="2800" dirty="0">
              <a:solidFill>
                <a:schemeClr val="tx2"/>
              </a:solidFill>
            </a:endParaRPr>
          </a:p>
        </p:txBody>
      </p:sp>
      <p:sp>
        <p:nvSpPr>
          <p:cNvPr id="4" name="标题 1">
            <a:extLst>
              <a:ext uri="{FF2B5EF4-FFF2-40B4-BE49-F238E27FC236}">
                <a16:creationId xmlns:a16="http://schemas.microsoft.com/office/drawing/2014/main" id="{9535269D-F592-F176-FDBB-2E3FC35B8B4F}"/>
              </a:ext>
            </a:extLst>
          </p:cNvPr>
          <p:cNvSpPr txBox="1">
            <a:spLocks/>
          </p:cNvSpPr>
          <p:nvPr/>
        </p:nvSpPr>
        <p:spPr>
          <a:xfrm>
            <a:off x="0" y="4094480"/>
            <a:ext cx="12192000" cy="761979"/>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2800" dirty="0">
                <a:solidFill>
                  <a:schemeClr val="tx2"/>
                </a:solidFill>
              </a:rPr>
              <a:t>Implicit regularization on flatness</a:t>
            </a:r>
            <a:endParaRPr lang="zh-CN" altLang="en-US" sz="2800" dirty="0">
              <a:solidFill>
                <a:schemeClr val="tx2"/>
              </a:solidFill>
            </a:endParaRPr>
          </a:p>
        </p:txBody>
      </p:sp>
      <p:sp>
        <p:nvSpPr>
          <p:cNvPr id="5" name="标题 1">
            <a:extLst>
              <a:ext uri="{FF2B5EF4-FFF2-40B4-BE49-F238E27FC236}">
                <a16:creationId xmlns:a16="http://schemas.microsoft.com/office/drawing/2014/main" id="{6B3B8FA2-4DBE-3721-E2CF-562132DFD55A}"/>
              </a:ext>
            </a:extLst>
          </p:cNvPr>
          <p:cNvSpPr txBox="1">
            <a:spLocks/>
          </p:cNvSpPr>
          <p:nvPr/>
        </p:nvSpPr>
        <p:spPr>
          <a:xfrm>
            <a:off x="0" y="-33868"/>
            <a:ext cx="12192000" cy="761979"/>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2800" dirty="0">
                <a:solidFill>
                  <a:schemeClr val="tx2"/>
                </a:solidFill>
              </a:rPr>
              <a:t>小结</a:t>
            </a:r>
          </a:p>
        </p:txBody>
      </p:sp>
    </p:spTree>
    <p:extLst>
      <p:ext uri="{BB962C8B-B14F-4D97-AF65-F5344CB8AC3E}">
        <p14:creationId xmlns:p14="http://schemas.microsoft.com/office/powerpoint/2010/main" val="1331044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en-US" sz="3200" dirty="0"/>
              <a:t>Start from traditional generalization gap</a:t>
            </a:r>
            <a:endParaRPr lang="zh-CN" altLang="en-US" dirty="0"/>
          </a:p>
        </p:txBody>
      </p:sp>
      <p:pic>
        <p:nvPicPr>
          <p:cNvPr id="18" name="Picture 8" descr="var_bias_sample">
            <a:extLst>
              <a:ext uri="{FF2B5EF4-FFF2-40B4-BE49-F238E27FC236}">
                <a16:creationId xmlns:a16="http://schemas.microsoft.com/office/drawing/2014/main" id="{827D767B-254F-47A7-B67D-9A41F67C1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7036" y="2474622"/>
            <a:ext cx="4267200" cy="279169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接箭头连接符 19">
            <a:extLst>
              <a:ext uri="{FF2B5EF4-FFF2-40B4-BE49-F238E27FC236}">
                <a16:creationId xmlns:a16="http://schemas.microsoft.com/office/drawing/2014/main" id="{EECFDAEE-0E1F-4D74-B099-8F79C3097CF3}"/>
              </a:ext>
            </a:extLst>
          </p:cNvPr>
          <p:cNvCxnSpPr/>
          <p:nvPr/>
        </p:nvCxnSpPr>
        <p:spPr>
          <a:xfrm>
            <a:off x="10864641" y="3773860"/>
            <a:ext cx="0" cy="914400"/>
          </a:xfrm>
          <a:prstGeom prst="straightConnector1">
            <a:avLst/>
          </a:prstGeom>
          <a:ln w="571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017C69F9-FA8C-401F-BDC6-3707EA5830ED}"/>
              </a:ext>
            </a:extLst>
          </p:cNvPr>
          <p:cNvSpPr txBox="1"/>
          <p:nvPr/>
        </p:nvSpPr>
        <p:spPr>
          <a:xfrm>
            <a:off x="8621149" y="1928399"/>
            <a:ext cx="275539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242C2D"/>
                </a:solidFill>
                <a:effectLst/>
                <a:uLnTx/>
                <a:uFillTx/>
                <a:latin typeface="Times New Roman" panose="02020603050405020304" pitchFamily="18" charset="0"/>
                <a:ea typeface="黑体"/>
                <a:cs typeface="+mn-cs"/>
              </a:rPr>
              <a:t>Generalization Gap</a:t>
            </a:r>
          </a:p>
        </p:txBody>
      </p:sp>
      <p:sp>
        <p:nvSpPr>
          <p:cNvPr id="3" name="文本框 2">
            <a:extLst>
              <a:ext uri="{FF2B5EF4-FFF2-40B4-BE49-F238E27FC236}">
                <a16:creationId xmlns:a16="http://schemas.microsoft.com/office/drawing/2014/main" id="{1A96E02E-EA2B-445C-A40A-635F29BC5220}"/>
              </a:ext>
            </a:extLst>
          </p:cNvPr>
          <p:cNvSpPr txBox="1"/>
          <p:nvPr/>
        </p:nvSpPr>
        <p:spPr>
          <a:xfrm>
            <a:off x="2868603" y="1018135"/>
            <a:ext cx="68658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C2D"/>
                </a:solidFill>
                <a:effectLst/>
                <a:uLnTx/>
                <a:uFillTx/>
                <a:latin typeface="Book Antiqua"/>
                <a:ea typeface="黑体"/>
                <a:cs typeface="+mn-cs"/>
              </a:rPr>
              <a:t>Large complexity </a:t>
            </a:r>
            <a:r>
              <a:rPr kumimoji="0" lang="en-US" sz="2400" b="1" i="0" u="none" strike="noStrike" kern="1200" cap="none" spc="0" normalizeH="0" baseline="0" noProof="0" dirty="0">
                <a:ln>
                  <a:noFill/>
                </a:ln>
                <a:solidFill>
                  <a:srgbClr val="242C2D"/>
                </a:solidFill>
                <a:effectLst/>
                <a:uLnTx/>
                <a:uFillTx/>
                <a:latin typeface="Book Antiqua"/>
                <a:ea typeface="黑体"/>
                <a:cs typeface="+mn-cs"/>
                <a:sym typeface="Wingdings" panose="05000000000000000000" pitchFamily="2" charset="2"/>
              </a:rPr>
              <a:t> Large generalization gap</a:t>
            </a:r>
            <a:endParaRPr kumimoji="0" lang="en-US" sz="2400" b="1" i="0" u="none" strike="noStrike" kern="1200" cap="none" spc="0" normalizeH="0" baseline="0" noProof="0" dirty="0">
              <a:ln>
                <a:noFill/>
              </a:ln>
              <a:solidFill>
                <a:srgbClr val="242C2D"/>
              </a:solidFill>
              <a:effectLst/>
              <a:uLnTx/>
              <a:uFillTx/>
              <a:latin typeface="Book Antiqua"/>
              <a:ea typeface="黑体"/>
              <a:cs typeface="+mn-cs"/>
            </a:endParaRPr>
          </a:p>
        </p:txBody>
      </p:sp>
      <p:pic>
        <p:nvPicPr>
          <p:cNvPr id="9" name="图片 8">
            <a:extLst>
              <a:ext uri="{FF2B5EF4-FFF2-40B4-BE49-F238E27FC236}">
                <a16:creationId xmlns:a16="http://schemas.microsoft.com/office/drawing/2014/main" id="{9639AD26-FD0B-49E4-AF30-3703605D2046}"/>
              </a:ext>
            </a:extLst>
          </p:cNvPr>
          <p:cNvPicPr>
            <a:picLocks noChangeAspect="1"/>
          </p:cNvPicPr>
          <p:nvPr/>
        </p:nvPicPr>
        <p:blipFill>
          <a:blip r:embed="rId3"/>
          <a:stretch>
            <a:fillRect/>
          </a:stretch>
        </p:blipFill>
        <p:spPr>
          <a:xfrm>
            <a:off x="326887" y="2328509"/>
            <a:ext cx="6905699" cy="2948047"/>
          </a:xfrm>
          <a:prstGeom prst="rect">
            <a:avLst/>
          </a:prstGeom>
        </p:spPr>
      </p:pic>
      <p:sp>
        <p:nvSpPr>
          <p:cNvPr id="4" name="标题 1">
            <a:extLst>
              <a:ext uri="{FF2B5EF4-FFF2-40B4-BE49-F238E27FC236}">
                <a16:creationId xmlns:a16="http://schemas.microsoft.com/office/drawing/2014/main" id="{E664D49B-DE43-7A0B-1FC7-7778B7988B56}"/>
              </a:ext>
            </a:extLst>
          </p:cNvPr>
          <p:cNvSpPr txBox="1">
            <a:spLocks/>
          </p:cNvSpPr>
          <p:nvPr/>
        </p:nvSpPr>
        <p:spPr>
          <a:xfrm>
            <a:off x="1509279" y="5276556"/>
            <a:ext cx="9867260" cy="62071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solidFill>
                  <a:schemeClr val="tx2"/>
                </a:solidFill>
              </a:rPr>
              <a:t>Traditional wisdom: Too complex is trouble</a:t>
            </a:r>
            <a:endParaRPr lang="en-US" dirty="0">
              <a:solidFill>
                <a:schemeClr val="tx2"/>
              </a:solidFill>
            </a:endParaRPr>
          </a:p>
        </p:txBody>
      </p:sp>
    </p:spTree>
    <p:extLst>
      <p:ext uri="{BB962C8B-B14F-4D97-AF65-F5344CB8AC3E}">
        <p14:creationId xmlns:p14="http://schemas.microsoft.com/office/powerpoint/2010/main" val="3151564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en-US" sz="3200" dirty="0"/>
              <a:t>A generalization puzzle arises in deep learning</a:t>
            </a:r>
            <a:endParaRPr lang="zh-CN" altLang="en-US" dirty="0"/>
          </a:p>
        </p:txBody>
      </p:sp>
      <p:sp>
        <p:nvSpPr>
          <p:cNvPr id="3" name="文本框 2">
            <a:extLst>
              <a:ext uri="{FF2B5EF4-FFF2-40B4-BE49-F238E27FC236}">
                <a16:creationId xmlns:a16="http://schemas.microsoft.com/office/drawing/2014/main" id="{613CCD9B-2707-488C-92B3-D54555E493C2}"/>
              </a:ext>
            </a:extLst>
          </p:cNvPr>
          <p:cNvSpPr txBox="1"/>
          <p:nvPr/>
        </p:nvSpPr>
        <p:spPr>
          <a:xfrm>
            <a:off x="8028878" y="5916394"/>
            <a:ext cx="4163122"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mn-cs"/>
              </a:rPr>
              <a:t>L. </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黑体"/>
                <a:cs typeface="+mn-cs"/>
              </a:rPr>
              <a:t>Breiman</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mn-cs"/>
              </a:rPr>
              <a:t> 1995, Zhang et al., 2016</a:t>
            </a:r>
          </a:p>
        </p:txBody>
      </p:sp>
      <p:pic>
        <p:nvPicPr>
          <p:cNvPr id="4" name="图片 3">
            <a:extLst>
              <a:ext uri="{FF2B5EF4-FFF2-40B4-BE49-F238E27FC236}">
                <a16:creationId xmlns:a16="http://schemas.microsoft.com/office/drawing/2014/main" id="{18B19E3F-BBBF-4B86-A1DB-27E0765F4A54}"/>
              </a:ext>
            </a:extLst>
          </p:cNvPr>
          <p:cNvPicPr>
            <a:picLocks noChangeAspect="1"/>
          </p:cNvPicPr>
          <p:nvPr/>
        </p:nvPicPr>
        <p:blipFill>
          <a:blip r:embed="rId2"/>
          <a:stretch>
            <a:fillRect/>
          </a:stretch>
        </p:blipFill>
        <p:spPr>
          <a:xfrm>
            <a:off x="266294" y="1722289"/>
            <a:ext cx="11339739" cy="3694091"/>
          </a:xfrm>
          <a:prstGeom prst="rect">
            <a:avLst/>
          </a:prstGeom>
        </p:spPr>
      </p:pic>
      <p:sp>
        <p:nvSpPr>
          <p:cNvPr id="5" name="矩形 4">
            <a:extLst>
              <a:ext uri="{FF2B5EF4-FFF2-40B4-BE49-F238E27FC236}">
                <a16:creationId xmlns:a16="http://schemas.microsoft.com/office/drawing/2014/main" id="{05010A20-4992-4652-A06D-E6134F391370}"/>
              </a:ext>
            </a:extLst>
          </p:cNvPr>
          <p:cNvSpPr/>
          <p:nvPr/>
        </p:nvSpPr>
        <p:spPr>
          <a:xfrm>
            <a:off x="6633372" y="2665117"/>
            <a:ext cx="5486400" cy="40011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黑体"/>
                <a:cs typeface="+mn-cs"/>
              </a:rPr>
              <a:t>60000 32x32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黑体"/>
                <a:cs typeface="+mn-cs"/>
              </a:rPr>
              <a:t>colour</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黑体"/>
                <a:cs typeface="+mn-cs"/>
              </a:rPr>
              <a:t> images in 10 classes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mn-cs"/>
            </a:endParaRPr>
          </a:p>
        </p:txBody>
      </p:sp>
      <p:sp>
        <p:nvSpPr>
          <p:cNvPr id="7" name="文本框 6">
            <a:extLst>
              <a:ext uri="{FF2B5EF4-FFF2-40B4-BE49-F238E27FC236}">
                <a16:creationId xmlns:a16="http://schemas.microsoft.com/office/drawing/2014/main" id="{0049690C-B187-465D-BA12-CDEBDAB5B1BC}"/>
              </a:ext>
            </a:extLst>
          </p:cNvPr>
          <p:cNvSpPr txBox="1"/>
          <p:nvPr/>
        </p:nvSpPr>
        <p:spPr>
          <a:xfrm>
            <a:off x="1579668" y="1070284"/>
            <a:ext cx="8712993"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Puzzle: generalize well even # of para &gt;&gt; # of training data</a:t>
            </a:r>
          </a:p>
        </p:txBody>
      </p:sp>
      <p:sp>
        <p:nvSpPr>
          <p:cNvPr id="6" name="标题 1">
            <a:extLst>
              <a:ext uri="{FF2B5EF4-FFF2-40B4-BE49-F238E27FC236}">
                <a16:creationId xmlns:a16="http://schemas.microsoft.com/office/drawing/2014/main" id="{0F4145A7-8517-E8EC-419D-96A3EC8A641A}"/>
              </a:ext>
            </a:extLst>
          </p:cNvPr>
          <p:cNvSpPr txBox="1">
            <a:spLocks/>
          </p:cNvSpPr>
          <p:nvPr/>
        </p:nvSpPr>
        <p:spPr>
          <a:xfrm>
            <a:off x="2126313" y="5407759"/>
            <a:ext cx="9867260" cy="62071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solidFill>
                  <a:schemeClr val="tx2"/>
                </a:solidFill>
              </a:rPr>
              <a:t>This trouble ignores deep learning?</a:t>
            </a:r>
            <a:endParaRPr lang="en-US" dirty="0">
              <a:solidFill>
                <a:schemeClr val="tx2"/>
              </a:solidFill>
            </a:endParaRPr>
          </a:p>
        </p:txBody>
      </p:sp>
    </p:spTree>
    <p:extLst>
      <p:ext uri="{BB962C8B-B14F-4D97-AF65-F5344CB8AC3E}">
        <p14:creationId xmlns:p14="http://schemas.microsoft.com/office/powerpoint/2010/main" val="2760455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36932DE-89A4-3906-94E5-EDF6E460B458}"/>
              </a:ext>
            </a:extLst>
          </p:cNvPr>
          <p:cNvSpPr>
            <a:spLocks noGrp="1"/>
          </p:cNvSpPr>
          <p:nvPr>
            <p:ph type="title"/>
          </p:nvPr>
        </p:nvSpPr>
        <p:spPr/>
        <p:txBody>
          <a:bodyPr/>
          <a:lstStyle/>
          <a:p>
            <a:r>
              <a:rPr lang="en-US" altLang="zh-CN" dirty="0"/>
              <a:t>Over-parameterized NN can be good/bad</a:t>
            </a:r>
            <a:endParaRPr lang="zh-CN" altLang="en-US" dirty="0"/>
          </a:p>
        </p:txBody>
      </p:sp>
      <p:pic>
        <p:nvPicPr>
          <p:cNvPr id="5" name="图片 4">
            <a:extLst>
              <a:ext uri="{FF2B5EF4-FFF2-40B4-BE49-F238E27FC236}">
                <a16:creationId xmlns:a16="http://schemas.microsoft.com/office/drawing/2014/main" id="{1393B540-C808-30F5-4CCA-1E1BEC3D0141}"/>
              </a:ext>
            </a:extLst>
          </p:cNvPr>
          <p:cNvPicPr>
            <a:picLocks noChangeAspect="1"/>
          </p:cNvPicPr>
          <p:nvPr/>
        </p:nvPicPr>
        <p:blipFill rotWithShape="1">
          <a:blip r:embed="rId2">
            <a:extLst>
              <a:ext uri="{28A0092B-C50C-407E-A947-70E740481C1C}">
                <a14:useLocalDpi xmlns:a14="http://schemas.microsoft.com/office/drawing/2010/main" val="0"/>
              </a:ext>
            </a:extLst>
          </a:blip>
          <a:srcRect r="365" b="27204"/>
          <a:stretch/>
        </p:blipFill>
        <p:spPr>
          <a:xfrm>
            <a:off x="1356535" y="1427147"/>
            <a:ext cx="9554838" cy="3356888"/>
          </a:xfrm>
          <a:prstGeom prst="rect">
            <a:avLst/>
          </a:prstGeom>
        </p:spPr>
      </p:pic>
      <p:sp>
        <p:nvSpPr>
          <p:cNvPr id="6" name="文本框 5">
            <a:extLst>
              <a:ext uri="{FF2B5EF4-FFF2-40B4-BE49-F238E27FC236}">
                <a16:creationId xmlns:a16="http://schemas.microsoft.com/office/drawing/2014/main" id="{B268B43D-2F28-D86A-0DD4-2138E0750347}"/>
              </a:ext>
            </a:extLst>
          </p:cNvPr>
          <p:cNvSpPr txBox="1"/>
          <p:nvPr/>
        </p:nvSpPr>
        <p:spPr>
          <a:xfrm>
            <a:off x="3255617" y="5062330"/>
            <a:ext cx="6462644" cy="400110"/>
          </a:xfrm>
          <a:prstGeom prst="rect">
            <a:avLst/>
          </a:prstGeom>
          <a:noFill/>
        </p:spPr>
        <p:txBody>
          <a:bodyPr wrap="square" rtlCol="0">
            <a:spAutoFit/>
          </a:bodyPr>
          <a:lstStyle/>
          <a:p>
            <a:pPr algn="l"/>
            <a:r>
              <a:rPr lang="en-US" altLang="zh-CN" sz="2000" b="1" dirty="0">
                <a:solidFill>
                  <a:schemeClr val="tx2"/>
                </a:solidFill>
              </a:rPr>
              <a:t>There are many solutions for fitting training data!</a:t>
            </a:r>
            <a:endParaRPr lang="zh-CN" altLang="en-US" sz="2000" b="1" dirty="0">
              <a:solidFill>
                <a:schemeClr val="tx2"/>
              </a:solidFill>
            </a:endParaRPr>
          </a:p>
        </p:txBody>
      </p:sp>
    </p:spTree>
    <p:extLst>
      <p:ext uri="{BB962C8B-B14F-4D97-AF65-F5344CB8AC3E}">
        <p14:creationId xmlns:p14="http://schemas.microsoft.com/office/powerpoint/2010/main" val="3969243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3217332" y="2808288"/>
            <a:ext cx="7865535" cy="620712"/>
          </a:xfrm>
        </p:spPr>
        <p:txBody>
          <a:bodyPr/>
          <a:lstStyle/>
          <a:p>
            <a:r>
              <a:rPr lang="en-US" dirty="0">
                <a:solidFill>
                  <a:schemeClr val="tx2"/>
                </a:solidFill>
              </a:rPr>
              <a:t>Is NN really so complex </a:t>
            </a:r>
            <a:r>
              <a:rPr lang="en-US" dirty="0"/>
              <a:t>in practice</a:t>
            </a:r>
            <a:r>
              <a:rPr lang="en-US" dirty="0">
                <a:solidFill>
                  <a:schemeClr val="tx2"/>
                </a:solidFill>
              </a:rPr>
              <a:t>?</a:t>
            </a:r>
          </a:p>
        </p:txBody>
      </p:sp>
    </p:spTree>
    <p:extLst>
      <p:ext uri="{BB962C8B-B14F-4D97-AF65-F5344CB8AC3E}">
        <p14:creationId xmlns:p14="http://schemas.microsoft.com/office/powerpoint/2010/main" val="3983610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F3614-F100-4E4D-8E23-C2678EF9348D}"/>
              </a:ext>
            </a:extLst>
          </p:cNvPr>
          <p:cNvSpPr>
            <a:spLocks noGrp="1"/>
          </p:cNvSpPr>
          <p:nvPr>
            <p:ph type="title"/>
          </p:nvPr>
        </p:nvSpPr>
        <p:spPr/>
        <p:txBody>
          <a:bodyPr/>
          <a:lstStyle/>
          <a:p>
            <a:r>
              <a:rPr lang="en-US" altLang="zh-CN" dirty="0"/>
              <a:t>Generalization error analysis</a:t>
            </a:r>
            <a:endParaRPr lang="zh-CN" altLang="en-US" dirty="0"/>
          </a:p>
        </p:txBody>
      </p:sp>
      <p:pic>
        <p:nvPicPr>
          <p:cNvPr id="1026" name="Picture 2" descr="https://englishbookgeorgia.com/blogebg/wp-content/uploads/2015/03/Theres-no-such-thing-as-a-free-lunch.jpg">
            <a:extLst>
              <a:ext uri="{FF2B5EF4-FFF2-40B4-BE49-F238E27FC236}">
                <a16:creationId xmlns:a16="http://schemas.microsoft.com/office/drawing/2014/main" id="{211C92D1-6E11-4E2B-9B9C-F799EBA0D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710" y="1472883"/>
            <a:ext cx="4696084" cy="252507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AF6CB21E-6FEA-41F6-9EB4-81AF0EF45381}"/>
              </a:ext>
            </a:extLst>
          </p:cNvPr>
          <p:cNvSpPr txBox="1"/>
          <p:nvPr/>
        </p:nvSpPr>
        <p:spPr>
          <a:xfrm>
            <a:off x="1768082" y="942776"/>
            <a:ext cx="912461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42C2D"/>
                </a:solidFill>
                <a:effectLst/>
                <a:uLnTx/>
                <a:uFillTx/>
                <a:latin typeface="Book Antiqua"/>
                <a:ea typeface="黑体"/>
                <a:cs typeface="+mn-cs"/>
              </a:rPr>
              <a:t>No free lunch theorem: I can find a dataset that your method generalizes badly.</a:t>
            </a:r>
            <a:endParaRPr kumimoji="0" lang="zh-CN" altLang="en-US" sz="2000" b="0"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6" name="椭圆 5">
            <a:extLst>
              <a:ext uri="{FF2B5EF4-FFF2-40B4-BE49-F238E27FC236}">
                <a16:creationId xmlns:a16="http://schemas.microsoft.com/office/drawing/2014/main" id="{245C7DC1-58C3-4C17-A130-1A8AD264FBAF}"/>
              </a:ext>
            </a:extLst>
          </p:cNvPr>
          <p:cNvSpPr/>
          <p:nvPr/>
        </p:nvSpPr>
        <p:spPr>
          <a:xfrm>
            <a:off x="7806314" y="4434404"/>
            <a:ext cx="1788160" cy="15290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Book Antiqua"/>
                <a:ea typeface="黑体"/>
                <a:cs typeface="+mn-cs"/>
              </a:rPr>
              <a:t>Data features</a:t>
            </a:r>
            <a:endParaRPr kumimoji="0" lang="zh-CN" altLang="en-US" sz="1800" b="0" i="0" u="none" strike="noStrike" kern="1200" cap="none" spc="0" normalizeH="0" baseline="0" noProof="0" dirty="0">
              <a:ln>
                <a:noFill/>
              </a:ln>
              <a:solidFill>
                <a:srgbClr val="FFFFFF"/>
              </a:solidFill>
              <a:effectLst/>
              <a:uLnTx/>
              <a:uFillTx/>
              <a:latin typeface="Book Antiqua"/>
              <a:ea typeface="黑体"/>
              <a:cs typeface="+mn-cs"/>
            </a:endParaRPr>
          </a:p>
        </p:txBody>
      </p:sp>
      <p:sp>
        <p:nvSpPr>
          <p:cNvPr id="8" name="椭圆 7">
            <a:extLst>
              <a:ext uri="{FF2B5EF4-FFF2-40B4-BE49-F238E27FC236}">
                <a16:creationId xmlns:a16="http://schemas.microsoft.com/office/drawing/2014/main" id="{65A71B67-7452-4420-930E-10D56F676A3B}"/>
              </a:ext>
            </a:extLst>
          </p:cNvPr>
          <p:cNvSpPr/>
          <p:nvPr/>
        </p:nvSpPr>
        <p:spPr>
          <a:xfrm>
            <a:off x="2901950" y="4434404"/>
            <a:ext cx="1788160" cy="152908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Book Antiqua"/>
                <a:ea typeface="黑体"/>
                <a:cs typeface="+mn-cs"/>
              </a:rPr>
              <a:t>Algorithm features</a:t>
            </a:r>
            <a:endParaRPr kumimoji="0" lang="zh-CN" altLang="en-US" sz="1800" b="0" i="0" u="none" strike="noStrike" kern="1200" cap="none" spc="0" normalizeH="0" baseline="0" noProof="0" dirty="0">
              <a:ln>
                <a:noFill/>
              </a:ln>
              <a:solidFill>
                <a:srgbClr val="FFFFFF"/>
              </a:solidFill>
              <a:effectLst/>
              <a:uLnTx/>
              <a:uFillTx/>
              <a:latin typeface="Book Antiqua"/>
              <a:ea typeface="黑体"/>
              <a:cs typeface="+mn-cs"/>
            </a:endParaRPr>
          </a:p>
        </p:txBody>
      </p:sp>
      <p:sp>
        <p:nvSpPr>
          <p:cNvPr id="7" name="箭头: 左右 6">
            <a:extLst>
              <a:ext uri="{FF2B5EF4-FFF2-40B4-BE49-F238E27FC236}">
                <a16:creationId xmlns:a16="http://schemas.microsoft.com/office/drawing/2014/main" id="{094EFEF8-9C3E-400C-9254-D62B4C0B43EC}"/>
              </a:ext>
            </a:extLst>
          </p:cNvPr>
          <p:cNvSpPr/>
          <p:nvPr/>
        </p:nvSpPr>
        <p:spPr>
          <a:xfrm>
            <a:off x="4907280" y="5107940"/>
            <a:ext cx="2788920" cy="259080"/>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9" name="文本框 8">
            <a:extLst>
              <a:ext uri="{FF2B5EF4-FFF2-40B4-BE49-F238E27FC236}">
                <a16:creationId xmlns:a16="http://schemas.microsoft.com/office/drawing/2014/main" id="{1BFAECFC-37AB-4644-965A-4F3D62FF8708}"/>
              </a:ext>
            </a:extLst>
          </p:cNvPr>
          <p:cNvSpPr txBox="1"/>
          <p:nvPr/>
        </p:nvSpPr>
        <p:spPr>
          <a:xfrm>
            <a:off x="5363210" y="4798834"/>
            <a:ext cx="23329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Book Antiqua"/>
                <a:ea typeface="黑体"/>
                <a:cs typeface="+mn-cs"/>
              </a:rPr>
              <a:t>Consistent???</a:t>
            </a:r>
            <a:endParaRPr kumimoji="0" lang="zh-CN" altLang="en-US" sz="2000" b="1" i="0" u="none" strike="noStrike" kern="1200" cap="none" spc="0" normalizeH="0" baseline="0" noProof="0" dirty="0">
              <a:ln>
                <a:noFill/>
              </a:ln>
              <a:solidFill>
                <a:srgbClr val="242C2D"/>
              </a:solidFill>
              <a:effectLst/>
              <a:uLnTx/>
              <a:uFillTx/>
              <a:latin typeface="Book Antiqua"/>
              <a:ea typeface="黑体"/>
              <a:cs typeface="+mn-cs"/>
            </a:endParaRPr>
          </a:p>
        </p:txBody>
      </p:sp>
    </p:spTree>
    <p:extLst>
      <p:ext uri="{BB962C8B-B14F-4D97-AF65-F5344CB8AC3E}">
        <p14:creationId xmlns:p14="http://schemas.microsoft.com/office/powerpoint/2010/main" val="338395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animBg="1"/>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4.3"/>
</p:tagLst>
</file>

<file path=ppt/tags/tag2.xml><?xml version="1.0" encoding="utf-8"?>
<p:tagLst xmlns:a="http://schemas.openxmlformats.org/drawingml/2006/main" xmlns:r="http://schemas.openxmlformats.org/officeDocument/2006/relationships" xmlns:p="http://schemas.openxmlformats.org/presentationml/2006/main">
  <p:tag name="TIMING" val="|54.3"/>
</p:tagLst>
</file>

<file path=ppt/theme/theme1.xml><?xml version="1.0" encoding="utf-8"?>
<a:theme xmlns:a="http://schemas.openxmlformats.org/drawingml/2006/main" name="1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演示文稿2" id="{22092B66-1410-4472-A2A1-9273F2975C60}" vid="{CD155F2F-A644-4B22-96EF-B0E4D178AC9A}"/>
    </a:ext>
  </a:extLst>
</a:theme>
</file>

<file path=ppt/theme/theme2.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48218</TotalTime>
  <Words>1545</Words>
  <Application>Microsoft Office PowerPoint</Application>
  <PresentationFormat>宽屏</PresentationFormat>
  <Paragraphs>217</Paragraphs>
  <Slides>46</Slides>
  <Notes>7</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46</vt:i4>
      </vt:variant>
    </vt:vector>
  </HeadingPairs>
  <TitlesOfParts>
    <vt:vector size="67" baseType="lpstr">
      <vt:lpstr>CMMI10</vt:lpstr>
      <vt:lpstr>CMR10</vt:lpstr>
      <vt:lpstr>CMR6</vt:lpstr>
      <vt:lpstr>CMR8</vt:lpstr>
      <vt:lpstr>CMSY6</vt:lpstr>
      <vt:lpstr>CMSY8</vt:lpstr>
      <vt:lpstr>NimbusSanL-Regu</vt:lpstr>
      <vt:lpstr>URWPalladioL-Ital</vt:lpstr>
      <vt:lpstr>URWPalladioL-Roma</vt:lpstr>
      <vt:lpstr>微软雅黑</vt:lpstr>
      <vt:lpstr>等线</vt:lpstr>
      <vt:lpstr>黑体</vt:lpstr>
      <vt:lpstr>Arial</vt:lpstr>
      <vt:lpstr>Arial</vt:lpstr>
      <vt:lpstr>Book Antiqua</vt:lpstr>
      <vt:lpstr>Calibri</vt:lpstr>
      <vt:lpstr>Cambria Math</vt:lpstr>
      <vt:lpstr>Georgia</vt:lpstr>
      <vt:lpstr>Times New Roman</vt:lpstr>
      <vt:lpstr>1_自定义设计方案</vt:lpstr>
      <vt:lpstr>Office 主题​​</vt:lpstr>
      <vt:lpstr>Dropout的隐式正则化</vt:lpstr>
      <vt:lpstr>回顾参数凝聚</vt:lpstr>
      <vt:lpstr>Is NN really so complex?</vt:lpstr>
      <vt:lpstr>PowerPoint 演示文稿</vt:lpstr>
      <vt:lpstr>Start from traditional generalization gap</vt:lpstr>
      <vt:lpstr>A generalization puzzle arises in deep learning</vt:lpstr>
      <vt:lpstr>Over-parameterized NN can be good/bad</vt:lpstr>
      <vt:lpstr>Is NN really so complex in practice?</vt:lpstr>
      <vt:lpstr>Generalization error analysis</vt:lpstr>
      <vt:lpstr>PowerPoint 演示文稿</vt:lpstr>
      <vt:lpstr>PowerPoint 演示文稿</vt:lpstr>
      <vt:lpstr>Simple bias in practice</vt:lpstr>
      <vt:lpstr>Condensation </vt:lpstr>
      <vt:lpstr>2-layer ReLU neural network</vt:lpstr>
      <vt:lpstr>Linear regime</vt:lpstr>
      <vt:lpstr>Condensation</vt:lpstr>
      <vt:lpstr>PowerPoint 演示文稿</vt:lpstr>
      <vt:lpstr>For GD, condensation requires small initialization. But training is too slow!</vt:lpstr>
      <vt:lpstr>Can we find a way: Condensation and Fast training?</vt:lpstr>
      <vt:lpstr>Dropout facilitates condensation in whole training!  Even for large initialization!</vt:lpstr>
      <vt:lpstr>Dropout</vt:lpstr>
      <vt:lpstr>Dropout</vt:lpstr>
      <vt:lpstr>Condensation and flatness</vt:lpstr>
      <vt:lpstr>Visualize implicit regularization by modified gradient flow</vt:lpstr>
      <vt:lpstr>Dropout</vt:lpstr>
      <vt:lpstr>Dropout: theory settings</vt:lpstr>
      <vt:lpstr>Dropout: Expected loss</vt:lpstr>
      <vt:lpstr>Modified gradient flow</vt:lpstr>
      <vt:lpstr>Validation of effect of R_1 (θ)</vt:lpstr>
      <vt:lpstr>Validation of effect of R_2 (θ)</vt:lpstr>
      <vt:lpstr>Dropout: condense+fast training</vt:lpstr>
      <vt:lpstr>Visualize implicit regularization by modified gradient flow</vt:lpstr>
      <vt:lpstr>Dropout effect on condensation</vt:lpstr>
      <vt:lpstr>Dropout effect on condensation</vt:lpstr>
      <vt:lpstr>GD  GD+dropout</vt:lpstr>
      <vt:lpstr>Dropout effect on generalization</vt:lpstr>
      <vt:lpstr>SGD NO effect on condensation</vt:lpstr>
      <vt:lpstr>Implicit regularization of Dropout</vt:lpstr>
      <vt:lpstr>Implicit regularization of Dropout</vt:lpstr>
      <vt:lpstr>Implicit regularization of Dropout</vt:lpstr>
      <vt:lpstr>Visualize implicit regularization by modified gradient flow</vt:lpstr>
      <vt:lpstr>Dropout effect on flatness</vt:lpstr>
      <vt:lpstr>R_1 and R_2 on generalization</vt:lpstr>
      <vt:lpstr>R_1 and R_2 on flatness</vt:lpstr>
      <vt:lpstr>R_1 on flatness</vt:lpstr>
      <vt:lpstr>Visualize implicit regularization by modified gradient flow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Frequency perspective to understand depth effect and robustness of deep learning</dc:title>
  <dc:creator>zhiqin xu</dc:creator>
  <cp:lastModifiedBy>zhiqin xu</cp:lastModifiedBy>
  <cp:revision>412</cp:revision>
  <dcterms:created xsi:type="dcterms:W3CDTF">2020-06-05T07:59:29Z</dcterms:created>
  <dcterms:modified xsi:type="dcterms:W3CDTF">2023-11-13T01:53:39Z</dcterms:modified>
</cp:coreProperties>
</file>